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3" r:id="rId1"/>
  </p:sldMasterIdLst>
  <p:notesMasterIdLst>
    <p:notesMasterId r:id="rId36"/>
  </p:notesMasterIdLst>
  <p:handoutMasterIdLst>
    <p:handoutMasterId r:id="rId37"/>
  </p:handoutMasterIdLst>
  <p:sldIdLst>
    <p:sldId id="256" r:id="rId2"/>
    <p:sldId id="257" r:id="rId3"/>
    <p:sldId id="258" r:id="rId4"/>
    <p:sldId id="259" r:id="rId5"/>
    <p:sldId id="260" r:id="rId6"/>
    <p:sldId id="266" r:id="rId7"/>
    <p:sldId id="261" r:id="rId8"/>
    <p:sldId id="263" r:id="rId9"/>
    <p:sldId id="264" r:id="rId10"/>
    <p:sldId id="265" r:id="rId11"/>
    <p:sldId id="267" r:id="rId12"/>
    <p:sldId id="270" r:id="rId13"/>
    <p:sldId id="269" r:id="rId14"/>
    <p:sldId id="268"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4" r:id="rId28"/>
    <p:sldId id="288" r:id="rId29"/>
    <p:sldId id="289" r:id="rId30"/>
    <p:sldId id="283" r:id="rId31"/>
    <p:sldId id="285" r:id="rId32"/>
    <p:sldId id="286" r:id="rId33"/>
    <p:sldId id="287" r:id="rId34"/>
    <p:sldId id="262" r:id="rId35"/>
  </p:sldIdLst>
  <p:sldSz cx="12192000" cy="6858000"/>
  <p:notesSz cx="6858000" cy="9144000"/>
  <p:defaultTextStyle>
    <a:defPPr rtl="0">
      <a:defRPr lang="el-G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04A00C-8C65-0224-E375-EA0B9240DE31}" v="4" dt="2024-04-20T08:46:54.961"/>
    <p1510:client id="{81BE21C2-F08E-BC40-1A8F-C7244DE845FD}" v="155" dt="2024-04-20T09:43:12.162"/>
    <p1510:client id="{8A1BF74A-D559-3DD1-191A-B003D2B0D8B7}" v="1340" dt="2024-04-21T13:42:08.776"/>
    <p1510:client id="{91CDF9F1-250D-F248-C312-2244945543B1}" v="85" dt="2024-04-19T15:44:33.585"/>
    <p1510:client id="{A07B7FDB-B546-8745-CE17-6CBFE127EA52}" v="259" dt="2024-04-19T15:38:03.292"/>
    <p1510:client id="{F0EDA367-C3B5-3DA1-7C89-3F8865318B08}" v="145" dt="2024-04-20T13:20:56.7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36A7B84-57E9-4FE7-BC35-47570E3C98C9}" type="doc">
      <dgm:prSet loTypeId="urn:microsoft.com/office/officeart/2005/8/layout/vProcess5" loCatId="process" qsTypeId="urn:microsoft.com/office/officeart/2005/8/quickstyle/simple4" qsCatId="simple" csTypeId="urn:microsoft.com/office/officeart/2005/8/colors/accent2_2" csCatId="accent2"/>
      <dgm:spPr/>
      <dgm:t>
        <a:bodyPr/>
        <a:lstStyle/>
        <a:p>
          <a:endParaRPr lang="en-US"/>
        </a:p>
      </dgm:t>
    </dgm:pt>
    <dgm:pt modelId="{13C27A62-D4CC-4407-A07D-914DCA16D44F}">
      <dgm:prSet/>
      <dgm:spPr/>
      <dgm:t>
        <a:bodyPr/>
        <a:lstStyle/>
        <a:p>
          <a:pPr rtl="0"/>
          <a:r>
            <a:rPr lang="el-GR" dirty="0">
              <a:latin typeface="Century Gothic" panose="020B0502020202020204"/>
            </a:rPr>
            <a:t>Απαιτείται σύνδεση μόνο στο</a:t>
          </a:r>
          <a:r>
            <a:rPr lang="el-GR" dirty="0"/>
            <a:t> </a:t>
          </a:r>
          <a:r>
            <a:rPr lang="el-GR" dirty="0">
              <a:latin typeface="Century Gothic" panose="020B0502020202020204"/>
            </a:rPr>
            <a:t>διαδίκτυο</a:t>
          </a:r>
          <a:endParaRPr lang="en-US" dirty="0"/>
        </a:p>
      </dgm:t>
    </dgm:pt>
    <dgm:pt modelId="{012C9090-F745-471C-8A24-41308BB85CE0}" type="parTrans" cxnId="{BC75FE28-13E5-4A54-9B7D-EE98D993436F}">
      <dgm:prSet/>
      <dgm:spPr/>
      <dgm:t>
        <a:bodyPr/>
        <a:lstStyle/>
        <a:p>
          <a:endParaRPr lang="en-US"/>
        </a:p>
      </dgm:t>
    </dgm:pt>
    <dgm:pt modelId="{66A3405B-175A-44A9-804F-53A69AF848BB}" type="sibTrans" cxnId="{BC75FE28-13E5-4A54-9B7D-EE98D993436F}">
      <dgm:prSet/>
      <dgm:spPr/>
      <dgm:t>
        <a:bodyPr/>
        <a:lstStyle/>
        <a:p>
          <a:endParaRPr lang="en-US"/>
        </a:p>
      </dgm:t>
    </dgm:pt>
    <dgm:pt modelId="{9E04D68F-E016-49DC-81E5-8EA0BED47A1B}">
      <dgm:prSet/>
      <dgm:spPr/>
      <dgm:t>
        <a:bodyPr/>
        <a:lstStyle/>
        <a:p>
          <a:r>
            <a:rPr lang="el-GR" dirty="0"/>
            <a:t>Δεν βασίζεται σε καλωδιακές ή δορυφορικές συνδέσεις όπως η παραδοσιακή τηλεόραση</a:t>
          </a:r>
          <a:endParaRPr lang="en-US" dirty="0"/>
        </a:p>
      </dgm:t>
    </dgm:pt>
    <dgm:pt modelId="{81524B72-4CA2-43A6-96FF-AD2304DF37F7}" type="parTrans" cxnId="{D209AB42-4A9A-4D59-9796-D07C71106E04}">
      <dgm:prSet/>
      <dgm:spPr/>
      <dgm:t>
        <a:bodyPr/>
        <a:lstStyle/>
        <a:p>
          <a:endParaRPr lang="en-US"/>
        </a:p>
      </dgm:t>
    </dgm:pt>
    <dgm:pt modelId="{1A707057-A0F7-4EFC-AF07-F9D2CE5BDE9B}" type="sibTrans" cxnId="{D209AB42-4A9A-4D59-9796-D07C71106E04}">
      <dgm:prSet/>
      <dgm:spPr/>
      <dgm:t>
        <a:bodyPr/>
        <a:lstStyle/>
        <a:p>
          <a:endParaRPr lang="en-US"/>
        </a:p>
      </dgm:t>
    </dgm:pt>
    <dgm:pt modelId="{3CBD4349-35BC-48BF-BB7C-E24059A0A1BA}">
      <dgm:prSet/>
      <dgm:spPr/>
      <dgm:t>
        <a:bodyPr/>
        <a:lstStyle/>
        <a:p>
          <a:r>
            <a:rPr lang="el-GR" dirty="0"/>
            <a:t>Δυνατότητα παρακολούθησης οποιουδήποτε είδους </a:t>
          </a:r>
          <a:r>
            <a:rPr lang="el-GR" dirty="0" err="1"/>
            <a:t>video</a:t>
          </a:r>
          <a:r>
            <a:rPr lang="el-GR" dirty="0"/>
            <a:t> ανά πάσα στιγμή (</a:t>
          </a:r>
          <a:r>
            <a:rPr lang="el-GR" dirty="0">
              <a:latin typeface="Century Gothic" panose="020B0502020202020204"/>
            </a:rPr>
            <a:t>προγράμματα</a:t>
          </a:r>
          <a:r>
            <a:rPr lang="el-GR" dirty="0"/>
            <a:t> της αρεσκείας του χρήστη)</a:t>
          </a:r>
          <a:endParaRPr lang="en-US" dirty="0"/>
        </a:p>
      </dgm:t>
    </dgm:pt>
    <dgm:pt modelId="{E396BF2F-3793-4AE1-9222-46833E6C0465}" type="parTrans" cxnId="{3CD93ABC-93A0-47C7-A608-6BAED3294274}">
      <dgm:prSet/>
      <dgm:spPr/>
      <dgm:t>
        <a:bodyPr/>
        <a:lstStyle/>
        <a:p>
          <a:endParaRPr lang="en-US"/>
        </a:p>
      </dgm:t>
    </dgm:pt>
    <dgm:pt modelId="{DC8131CC-26A9-4D37-9507-0FC7100BE75D}" type="sibTrans" cxnId="{3CD93ABC-93A0-47C7-A608-6BAED3294274}">
      <dgm:prSet/>
      <dgm:spPr/>
      <dgm:t>
        <a:bodyPr/>
        <a:lstStyle/>
        <a:p>
          <a:endParaRPr lang="en-US"/>
        </a:p>
      </dgm:t>
    </dgm:pt>
    <dgm:pt modelId="{B20E1ADF-7148-4901-9D9F-36333AC1E499}" type="pres">
      <dgm:prSet presAssocID="{336A7B84-57E9-4FE7-BC35-47570E3C98C9}" presName="outerComposite" presStyleCnt="0">
        <dgm:presLayoutVars>
          <dgm:chMax val="5"/>
          <dgm:dir/>
          <dgm:resizeHandles val="exact"/>
        </dgm:presLayoutVars>
      </dgm:prSet>
      <dgm:spPr/>
    </dgm:pt>
    <dgm:pt modelId="{368D471F-606D-465A-B391-DFBCE3DF29B6}" type="pres">
      <dgm:prSet presAssocID="{336A7B84-57E9-4FE7-BC35-47570E3C98C9}" presName="dummyMaxCanvas" presStyleCnt="0">
        <dgm:presLayoutVars/>
      </dgm:prSet>
      <dgm:spPr/>
    </dgm:pt>
    <dgm:pt modelId="{5433C407-D864-45F5-9257-9A3B2A4CDF05}" type="pres">
      <dgm:prSet presAssocID="{336A7B84-57E9-4FE7-BC35-47570E3C98C9}" presName="ThreeNodes_1" presStyleLbl="node1" presStyleIdx="0" presStyleCnt="3">
        <dgm:presLayoutVars>
          <dgm:bulletEnabled val="1"/>
        </dgm:presLayoutVars>
      </dgm:prSet>
      <dgm:spPr/>
    </dgm:pt>
    <dgm:pt modelId="{08E9CC77-F171-4F6D-B691-E6076F87E101}" type="pres">
      <dgm:prSet presAssocID="{336A7B84-57E9-4FE7-BC35-47570E3C98C9}" presName="ThreeNodes_2" presStyleLbl="node1" presStyleIdx="1" presStyleCnt="3">
        <dgm:presLayoutVars>
          <dgm:bulletEnabled val="1"/>
        </dgm:presLayoutVars>
      </dgm:prSet>
      <dgm:spPr/>
    </dgm:pt>
    <dgm:pt modelId="{B4E07FAE-022E-4157-9007-E79AF27C2E00}" type="pres">
      <dgm:prSet presAssocID="{336A7B84-57E9-4FE7-BC35-47570E3C98C9}" presName="ThreeNodes_3" presStyleLbl="node1" presStyleIdx="2" presStyleCnt="3">
        <dgm:presLayoutVars>
          <dgm:bulletEnabled val="1"/>
        </dgm:presLayoutVars>
      </dgm:prSet>
      <dgm:spPr/>
    </dgm:pt>
    <dgm:pt modelId="{920B6683-E702-470F-8B90-68578F3CECAD}" type="pres">
      <dgm:prSet presAssocID="{336A7B84-57E9-4FE7-BC35-47570E3C98C9}" presName="ThreeConn_1-2" presStyleLbl="fgAccFollowNode1" presStyleIdx="0" presStyleCnt="2">
        <dgm:presLayoutVars>
          <dgm:bulletEnabled val="1"/>
        </dgm:presLayoutVars>
      </dgm:prSet>
      <dgm:spPr/>
    </dgm:pt>
    <dgm:pt modelId="{6503289C-82FD-4B47-803A-F01FA3A64E1E}" type="pres">
      <dgm:prSet presAssocID="{336A7B84-57E9-4FE7-BC35-47570E3C98C9}" presName="ThreeConn_2-3" presStyleLbl="fgAccFollowNode1" presStyleIdx="1" presStyleCnt="2">
        <dgm:presLayoutVars>
          <dgm:bulletEnabled val="1"/>
        </dgm:presLayoutVars>
      </dgm:prSet>
      <dgm:spPr/>
    </dgm:pt>
    <dgm:pt modelId="{B04BD429-E0D9-405A-AA7C-0626A8F6E07C}" type="pres">
      <dgm:prSet presAssocID="{336A7B84-57E9-4FE7-BC35-47570E3C98C9}" presName="ThreeNodes_1_text" presStyleLbl="node1" presStyleIdx="2" presStyleCnt="3">
        <dgm:presLayoutVars>
          <dgm:bulletEnabled val="1"/>
        </dgm:presLayoutVars>
      </dgm:prSet>
      <dgm:spPr/>
    </dgm:pt>
    <dgm:pt modelId="{210D53FC-6272-4537-81CD-0DE2A08DC14D}" type="pres">
      <dgm:prSet presAssocID="{336A7B84-57E9-4FE7-BC35-47570E3C98C9}" presName="ThreeNodes_2_text" presStyleLbl="node1" presStyleIdx="2" presStyleCnt="3">
        <dgm:presLayoutVars>
          <dgm:bulletEnabled val="1"/>
        </dgm:presLayoutVars>
      </dgm:prSet>
      <dgm:spPr/>
    </dgm:pt>
    <dgm:pt modelId="{482836C6-F0B6-43C3-B502-14A22AB58598}" type="pres">
      <dgm:prSet presAssocID="{336A7B84-57E9-4FE7-BC35-47570E3C98C9}" presName="ThreeNodes_3_text" presStyleLbl="node1" presStyleIdx="2" presStyleCnt="3">
        <dgm:presLayoutVars>
          <dgm:bulletEnabled val="1"/>
        </dgm:presLayoutVars>
      </dgm:prSet>
      <dgm:spPr/>
    </dgm:pt>
  </dgm:ptLst>
  <dgm:cxnLst>
    <dgm:cxn modelId="{36D53F0F-6893-4C49-824D-987DAF0AB255}" type="presOf" srcId="{13C27A62-D4CC-4407-A07D-914DCA16D44F}" destId="{B04BD429-E0D9-405A-AA7C-0626A8F6E07C}" srcOrd="1" destOrd="0" presId="urn:microsoft.com/office/officeart/2005/8/layout/vProcess5"/>
    <dgm:cxn modelId="{BC75FE28-13E5-4A54-9B7D-EE98D993436F}" srcId="{336A7B84-57E9-4FE7-BC35-47570E3C98C9}" destId="{13C27A62-D4CC-4407-A07D-914DCA16D44F}" srcOrd="0" destOrd="0" parTransId="{012C9090-F745-471C-8A24-41308BB85CE0}" sibTransId="{66A3405B-175A-44A9-804F-53A69AF848BB}"/>
    <dgm:cxn modelId="{1B898C29-64A3-47B0-B7D3-ED7858E79675}" type="presOf" srcId="{3CBD4349-35BC-48BF-BB7C-E24059A0A1BA}" destId="{B4E07FAE-022E-4157-9007-E79AF27C2E00}" srcOrd="0" destOrd="0" presId="urn:microsoft.com/office/officeart/2005/8/layout/vProcess5"/>
    <dgm:cxn modelId="{AF43CB2E-ADF9-4653-BD12-F69E1E23B5FB}" type="presOf" srcId="{66A3405B-175A-44A9-804F-53A69AF848BB}" destId="{920B6683-E702-470F-8B90-68578F3CECAD}" srcOrd="0" destOrd="0" presId="urn:microsoft.com/office/officeart/2005/8/layout/vProcess5"/>
    <dgm:cxn modelId="{9CCA2E5F-653A-4C9B-A8CB-205E2E926601}" type="presOf" srcId="{3CBD4349-35BC-48BF-BB7C-E24059A0A1BA}" destId="{482836C6-F0B6-43C3-B502-14A22AB58598}" srcOrd="1" destOrd="0" presId="urn:microsoft.com/office/officeart/2005/8/layout/vProcess5"/>
    <dgm:cxn modelId="{D209AB42-4A9A-4D59-9796-D07C71106E04}" srcId="{336A7B84-57E9-4FE7-BC35-47570E3C98C9}" destId="{9E04D68F-E016-49DC-81E5-8EA0BED47A1B}" srcOrd="1" destOrd="0" parTransId="{81524B72-4CA2-43A6-96FF-AD2304DF37F7}" sibTransId="{1A707057-A0F7-4EFC-AF07-F9D2CE5BDE9B}"/>
    <dgm:cxn modelId="{368A9987-D47C-40E9-8EF8-8FD1B271FA5B}" type="presOf" srcId="{1A707057-A0F7-4EFC-AF07-F9D2CE5BDE9B}" destId="{6503289C-82FD-4B47-803A-F01FA3A64E1E}" srcOrd="0" destOrd="0" presId="urn:microsoft.com/office/officeart/2005/8/layout/vProcess5"/>
    <dgm:cxn modelId="{FB41DE93-4C18-48CD-8F79-791A84923E46}" type="presOf" srcId="{9E04D68F-E016-49DC-81E5-8EA0BED47A1B}" destId="{210D53FC-6272-4537-81CD-0DE2A08DC14D}" srcOrd="1" destOrd="0" presId="urn:microsoft.com/office/officeart/2005/8/layout/vProcess5"/>
    <dgm:cxn modelId="{3CD93ABC-93A0-47C7-A608-6BAED3294274}" srcId="{336A7B84-57E9-4FE7-BC35-47570E3C98C9}" destId="{3CBD4349-35BC-48BF-BB7C-E24059A0A1BA}" srcOrd="2" destOrd="0" parTransId="{E396BF2F-3793-4AE1-9222-46833E6C0465}" sibTransId="{DC8131CC-26A9-4D37-9507-0FC7100BE75D}"/>
    <dgm:cxn modelId="{6D6329DF-C4CD-4BC6-BCCD-D2F007BA5EC4}" type="presOf" srcId="{13C27A62-D4CC-4407-A07D-914DCA16D44F}" destId="{5433C407-D864-45F5-9257-9A3B2A4CDF05}" srcOrd="0" destOrd="0" presId="urn:microsoft.com/office/officeart/2005/8/layout/vProcess5"/>
    <dgm:cxn modelId="{2A8180E4-86BF-4927-A50F-2ECE502D27DB}" type="presOf" srcId="{336A7B84-57E9-4FE7-BC35-47570E3C98C9}" destId="{B20E1ADF-7148-4901-9D9F-36333AC1E499}" srcOrd="0" destOrd="0" presId="urn:microsoft.com/office/officeart/2005/8/layout/vProcess5"/>
    <dgm:cxn modelId="{EF909FF9-A9DF-4B3A-B80F-F8E115FD0BC2}" type="presOf" srcId="{9E04D68F-E016-49DC-81E5-8EA0BED47A1B}" destId="{08E9CC77-F171-4F6D-B691-E6076F87E101}" srcOrd="0" destOrd="0" presId="urn:microsoft.com/office/officeart/2005/8/layout/vProcess5"/>
    <dgm:cxn modelId="{500CDE91-6226-439E-B234-45BBC4C403A0}" type="presParOf" srcId="{B20E1ADF-7148-4901-9D9F-36333AC1E499}" destId="{368D471F-606D-465A-B391-DFBCE3DF29B6}" srcOrd="0" destOrd="0" presId="urn:microsoft.com/office/officeart/2005/8/layout/vProcess5"/>
    <dgm:cxn modelId="{F537417B-FD5F-4F73-AE90-C51CB718B046}" type="presParOf" srcId="{B20E1ADF-7148-4901-9D9F-36333AC1E499}" destId="{5433C407-D864-45F5-9257-9A3B2A4CDF05}" srcOrd="1" destOrd="0" presId="urn:microsoft.com/office/officeart/2005/8/layout/vProcess5"/>
    <dgm:cxn modelId="{9828693F-4113-42F1-8FF0-6F5EF89C3411}" type="presParOf" srcId="{B20E1ADF-7148-4901-9D9F-36333AC1E499}" destId="{08E9CC77-F171-4F6D-B691-E6076F87E101}" srcOrd="2" destOrd="0" presId="urn:microsoft.com/office/officeart/2005/8/layout/vProcess5"/>
    <dgm:cxn modelId="{C183BDD4-9C1A-460A-BF62-7F0164117562}" type="presParOf" srcId="{B20E1ADF-7148-4901-9D9F-36333AC1E499}" destId="{B4E07FAE-022E-4157-9007-E79AF27C2E00}" srcOrd="3" destOrd="0" presId="urn:microsoft.com/office/officeart/2005/8/layout/vProcess5"/>
    <dgm:cxn modelId="{F0C75D33-E399-4D7B-9167-D293EB3A2821}" type="presParOf" srcId="{B20E1ADF-7148-4901-9D9F-36333AC1E499}" destId="{920B6683-E702-470F-8B90-68578F3CECAD}" srcOrd="4" destOrd="0" presId="urn:microsoft.com/office/officeart/2005/8/layout/vProcess5"/>
    <dgm:cxn modelId="{7181DCB6-E17D-49A6-B1E6-A28F7032F52B}" type="presParOf" srcId="{B20E1ADF-7148-4901-9D9F-36333AC1E499}" destId="{6503289C-82FD-4B47-803A-F01FA3A64E1E}" srcOrd="5" destOrd="0" presId="urn:microsoft.com/office/officeart/2005/8/layout/vProcess5"/>
    <dgm:cxn modelId="{8CDFCF36-B43E-484E-86C0-3037D1203B13}" type="presParOf" srcId="{B20E1ADF-7148-4901-9D9F-36333AC1E499}" destId="{B04BD429-E0D9-405A-AA7C-0626A8F6E07C}" srcOrd="6" destOrd="0" presId="urn:microsoft.com/office/officeart/2005/8/layout/vProcess5"/>
    <dgm:cxn modelId="{2AF2F821-2A7A-4CA9-9047-86D0E6A450EF}" type="presParOf" srcId="{B20E1ADF-7148-4901-9D9F-36333AC1E499}" destId="{210D53FC-6272-4537-81CD-0DE2A08DC14D}" srcOrd="7" destOrd="0" presId="urn:microsoft.com/office/officeart/2005/8/layout/vProcess5"/>
    <dgm:cxn modelId="{F36560AA-3C6B-4B8F-9B74-6BF5FE5B2071}" type="presParOf" srcId="{B20E1ADF-7148-4901-9D9F-36333AC1E499}" destId="{482836C6-F0B6-43C3-B502-14A22AB58598}"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33C407-D864-45F5-9257-9A3B2A4CDF05}">
      <dsp:nvSpPr>
        <dsp:cNvPr id="0" name=""/>
        <dsp:cNvSpPr/>
      </dsp:nvSpPr>
      <dsp:spPr>
        <a:xfrm>
          <a:off x="0" y="0"/>
          <a:ext cx="4354215" cy="1097606"/>
        </a:xfrm>
        <a:prstGeom prst="roundRect">
          <a:avLst>
            <a:gd name="adj" fmla="val 10000"/>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rtl="0">
            <a:lnSpc>
              <a:spcPct val="90000"/>
            </a:lnSpc>
            <a:spcBef>
              <a:spcPct val="0"/>
            </a:spcBef>
            <a:spcAft>
              <a:spcPct val="35000"/>
            </a:spcAft>
            <a:buNone/>
          </a:pPr>
          <a:r>
            <a:rPr lang="el-GR" sz="1500" kern="1200" dirty="0">
              <a:latin typeface="Century Gothic" panose="020B0502020202020204"/>
            </a:rPr>
            <a:t>Απαιτείται σύνδεση μόνο στο</a:t>
          </a:r>
          <a:r>
            <a:rPr lang="el-GR" sz="1500" kern="1200" dirty="0"/>
            <a:t> </a:t>
          </a:r>
          <a:r>
            <a:rPr lang="el-GR" sz="1500" kern="1200" dirty="0">
              <a:latin typeface="Century Gothic" panose="020B0502020202020204"/>
            </a:rPr>
            <a:t>διαδίκτυο</a:t>
          </a:r>
          <a:endParaRPr lang="en-US" sz="1500" kern="1200" dirty="0"/>
        </a:p>
      </dsp:txBody>
      <dsp:txXfrm>
        <a:off x="32148" y="32148"/>
        <a:ext cx="3169811" cy="1033310"/>
      </dsp:txXfrm>
    </dsp:sp>
    <dsp:sp modelId="{08E9CC77-F171-4F6D-B691-E6076F87E101}">
      <dsp:nvSpPr>
        <dsp:cNvPr id="0" name=""/>
        <dsp:cNvSpPr/>
      </dsp:nvSpPr>
      <dsp:spPr>
        <a:xfrm>
          <a:off x="384195" y="1280541"/>
          <a:ext cx="4354215" cy="1097606"/>
        </a:xfrm>
        <a:prstGeom prst="roundRect">
          <a:avLst>
            <a:gd name="adj" fmla="val 10000"/>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l-GR" sz="1500" kern="1200" dirty="0"/>
            <a:t>Δεν βασίζεται σε καλωδιακές ή δορυφορικές συνδέσεις όπως η παραδοσιακή τηλεόραση</a:t>
          </a:r>
          <a:endParaRPr lang="en-US" sz="1500" kern="1200" dirty="0"/>
        </a:p>
      </dsp:txBody>
      <dsp:txXfrm>
        <a:off x="416343" y="1312689"/>
        <a:ext cx="3192279" cy="1033310"/>
      </dsp:txXfrm>
    </dsp:sp>
    <dsp:sp modelId="{B4E07FAE-022E-4157-9007-E79AF27C2E00}">
      <dsp:nvSpPr>
        <dsp:cNvPr id="0" name=""/>
        <dsp:cNvSpPr/>
      </dsp:nvSpPr>
      <dsp:spPr>
        <a:xfrm>
          <a:off x="768390" y="2561082"/>
          <a:ext cx="4354215" cy="1097606"/>
        </a:xfrm>
        <a:prstGeom prst="roundRect">
          <a:avLst>
            <a:gd name="adj" fmla="val 10000"/>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l-GR" sz="1500" kern="1200" dirty="0"/>
            <a:t>Δυνατότητα παρακολούθησης οποιουδήποτε είδους </a:t>
          </a:r>
          <a:r>
            <a:rPr lang="el-GR" sz="1500" kern="1200" dirty="0" err="1"/>
            <a:t>video</a:t>
          </a:r>
          <a:r>
            <a:rPr lang="el-GR" sz="1500" kern="1200" dirty="0"/>
            <a:t> ανά πάσα στιγμή (</a:t>
          </a:r>
          <a:r>
            <a:rPr lang="el-GR" sz="1500" kern="1200" dirty="0">
              <a:latin typeface="Century Gothic" panose="020B0502020202020204"/>
            </a:rPr>
            <a:t>προγράμματα</a:t>
          </a:r>
          <a:r>
            <a:rPr lang="el-GR" sz="1500" kern="1200" dirty="0"/>
            <a:t> της αρεσκείας του χρήστη)</a:t>
          </a:r>
          <a:endParaRPr lang="en-US" sz="1500" kern="1200" dirty="0"/>
        </a:p>
      </dsp:txBody>
      <dsp:txXfrm>
        <a:off x="800538" y="2593230"/>
        <a:ext cx="3192279" cy="1033310"/>
      </dsp:txXfrm>
    </dsp:sp>
    <dsp:sp modelId="{920B6683-E702-470F-8B90-68578F3CECAD}">
      <dsp:nvSpPr>
        <dsp:cNvPr id="0" name=""/>
        <dsp:cNvSpPr/>
      </dsp:nvSpPr>
      <dsp:spPr>
        <a:xfrm>
          <a:off x="3640770" y="832351"/>
          <a:ext cx="713444" cy="713444"/>
        </a:xfrm>
        <a:prstGeom prst="downArrow">
          <a:avLst>
            <a:gd name="adj1" fmla="val 55000"/>
            <a:gd name="adj2" fmla="val 45000"/>
          </a:avLst>
        </a:prstGeom>
        <a:solidFill>
          <a:schemeClr val="accent2">
            <a:alpha val="90000"/>
            <a:tint val="40000"/>
            <a:hueOff val="0"/>
            <a:satOff val="0"/>
            <a:lumOff val="0"/>
            <a:alphaOff val="0"/>
          </a:schemeClr>
        </a:solidFill>
        <a:ln w="9525" cap="rnd"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a:off x="3801295" y="832351"/>
        <a:ext cx="392394" cy="536867"/>
      </dsp:txXfrm>
    </dsp:sp>
    <dsp:sp modelId="{6503289C-82FD-4B47-803A-F01FA3A64E1E}">
      <dsp:nvSpPr>
        <dsp:cNvPr id="0" name=""/>
        <dsp:cNvSpPr/>
      </dsp:nvSpPr>
      <dsp:spPr>
        <a:xfrm>
          <a:off x="4024966" y="2105575"/>
          <a:ext cx="713444" cy="713444"/>
        </a:xfrm>
        <a:prstGeom prst="downArrow">
          <a:avLst>
            <a:gd name="adj1" fmla="val 55000"/>
            <a:gd name="adj2" fmla="val 45000"/>
          </a:avLst>
        </a:prstGeom>
        <a:solidFill>
          <a:schemeClr val="accent2">
            <a:alpha val="90000"/>
            <a:tint val="40000"/>
            <a:hueOff val="0"/>
            <a:satOff val="0"/>
            <a:lumOff val="0"/>
            <a:alphaOff val="0"/>
          </a:schemeClr>
        </a:solidFill>
        <a:ln w="9525" cap="rnd"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a:off x="4185491" y="2105575"/>
        <a:ext cx="392394" cy="536867"/>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a:extLst>
              <a:ext uri="{FF2B5EF4-FFF2-40B4-BE49-F238E27FC236}">
                <a16:creationId xmlns:a16="http://schemas.microsoft.com/office/drawing/2014/main" id="{357E521D-8A27-475E-BF0A-A253F1F4EE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a:p>
        </p:txBody>
      </p:sp>
      <p:sp>
        <p:nvSpPr>
          <p:cNvPr id="3" name="Θέση ημερομηνίας 2">
            <a:extLst>
              <a:ext uri="{FF2B5EF4-FFF2-40B4-BE49-F238E27FC236}">
                <a16:creationId xmlns:a16="http://schemas.microsoft.com/office/drawing/2014/main" id="{EFF2111B-1DAF-4D2F-9142-410D118B24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069166-DBCB-4757-9435-0C85FD16526D}" type="datetime1">
              <a:rPr lang="el-GR" smtClean="0"/>
              <a:t>21/4/2024</a:t>
            </a:fld>
            <a:endParaRPr lang="el-GR"/>
          </a:p>
        </p:txBody>
      </p:sp>
      <p:sp>
        <p:nvSpPr>
          <p:cNvPr id="4" name="Θέση υποσέλιδου 3">
            <a:extLst>
              <a:ext uri="{FF2B5EF4-FFF2-40B4-BE49-F238E27FC236}">
                <a16:creationId xmlns:a16="http://schemas.microsoft.com/office/drawing/2014/main" id="{7CFC131B-4D38-4EA6-AD2D-8D11170BA73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5" name="Θέση αριθμού διαφάνειας 4">
            <a:extLst>
              <a:ext uri="{FF2B5EF4-FFF2-40B4-BE49-F238E27FC236}">
                <a16:creationId xmlns:a16="http://schemas.microsoft.com/office/drawing/2014/main" id="{0C535A09-9C60-4EC0-8949-154547437F5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34548F-BE3A-4C69-A143-D93978F5DE82}" type="slidenum">
              <a:rPr lang="el-GR" smtClean="0"/>
              <a:t>‹#›</a:t>
            </a:fld>
            <a:endParaRPr lang="el-GR"/>
          </a:p>
        </p:txBody>
      </p:sp>
    </p:spTree>
    <p:extLst>
      <p:ext uri="{BB962C8B-B14F-4D97-AF65-F5344CB8AC3E}">
        <p14:creationId xmlns:p14="http://schemas.microsoft.com/office/powerpoint/2010/main" val="216185889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jpeg>
</file>

<file path=ppt/media/image14.png>
</file>

<file path=ppt/media/image15.jpeg>
</file>

<file path=ppt/media/image16.png>
</file>

<file path=ppt/media/image17.jpeg>
</file>

<file path=ppt/media/image18.jpeg>
</file>

<file path=ppt/media/image19.jpeg>
</file>

<file path=ppt/media/image2.png>
</file>

<file path=ppt/media/image20.png>
</file>

<file path=ppt/media/image21.jpeg>
</file>

<file path=ppt/media/image22.png>
</file>

<file path=ppt/media/image23.jpeg>
</file>

<file path=ppt/media/image24.jpeg>
</file>

<file path=ppt/media/image25.jpeg>
</file>

<file path=ppt/media/image26.png>
</file>

<file path=ppt/media/image27.jpeg>
</file>

<file path=ppt/media/image28.jpeg>
</file>

<file path=ppt/media/image29.png>
</file>

<file path=ppt/media/image3.png>
</file>

<file path=ppt/media/image30.svg>
</file>

<file path=ppt/media/image31.png>
</file>

<file path=ppt/media/image32.png>
</file>

<file path=ppt/media/image33.png>
</file>

<file path=ppt/media/image34.jpeg>
</file>

<file path=ppt/media/image35.jpe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noProof="0"/>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2F6483-C6D7-421E-8412-C9EECA727510}" type="datetime1">
              <a:rPr lang="el-GR" smtClean="0"/>
              <a:pPr/>
              <a:t>21/4/2024</a:t>
            </a:fld>
            <a:endParaRPr lang="el-GR"/>
          </a:p>
        </p:txBody>
      </p:sp>
      <p:sp>
        <p:nvSpPr>
          <p:cNvPr id="4" name="Θέση εικόνας διαφάνειας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noProof="0"/>
          </a:p>
        </p:txBody>
      </p:sp>
      <p:sp>
        <p:nvSpPr>
          <p:cNvPr id="5" name="Θέση σημειώσεων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l-GR" noProof="0"/>
              <a:t>Στυλ κειμένου υποδείγματος</a:t>
            </a:r>
          </a:p>
          <a:p>
            <a:pPr lvl="1"/>
            <a:r>
              <a:rPr lang="el-GR" noProof="0"/>
              <a:t>Δεύτερο επίπεδο</a:t>
            </a:r>
          </a:p>
          <a:p>
            <a:pPr lvl="2"/>
            <a:r>
              <a:rPr lang="el-GR" noProof="0"/>
              <a:t>Τρίτο επίπεδο</a:t>
            </a:r>
          </a:p>
          <a:p>
            <a:pPr lvl="3"/>
            <a:r>
              <a:rPr lang="el-GR" noProof="0"/>
              <a:t>Τέταρτο επίπεδο</a:t>
            </a:r>
          </a:p>
          <a:p>
            <a:pPr lvl="4"/>
            <a:r>
              <a:rPr lang="el-GR" noProof="0"/>
              <a:t>Πέμπτο επίπεδο</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noProof="0"/>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DF07F8-073D-4CE7-872D-AE762D20F77F}" type="slidenum">
              <a:rPr lang="el-GR" noProof="0" smtClean="0"/>
              <a:t>‹#›</a:t>
            </a:fld>
            <a:endParaRPr lang="el-GR" noProof="0"/>
          </a:p>
        </p:txBody>
      </p:sp>
    </p:spTree>
    <p:extLst>
      <p:ext uri="{BB962C8B-B14F-4D97-AF65-F5344CB8AC3E}">
        <p14:creationId xmlns:p14="http://schemas.microsoft.com/office/powerpoint/2010/main" val="2512792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EBDF07F8-073D-4CE7-872D-AE762D20F77F}" type="slidenum">
              <a:rPr lang="el-GR" smtClean="0"/>
              <a:t>1</a:t>
            </a:fld>
            <a:endParaRPr lang="el-GR"/>
          </a:p>
        </p:txBody>
      </p:sp>
    </p:spTree>
    <p:extLst>
      <p:ext uri="{BB962C8B-B14F-4D97-AF65-F5344CB8AC3E}">
        <p14:creationId xmlns:p14="http://schemas.microsoft.com/office/powerpoint/2010/main" val="20937109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4/21/2024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728829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502759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2688918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16387839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9928194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4/21/2024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7030018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4/21/2024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040617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4/21/2024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6724905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4/21/2024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62898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509A250-FF31-4206-8172-F9D3106AACB1}" type="datetimeFigureOut">
              <a:rPr lang="en-US" dirty="0"/>
              <a:t>4/21/2024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593062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881393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dirty="0"/>
              <a:t>4/21/2024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591696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dirty="0"/>
              <a:t>4/21/2024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558479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4/21/2024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645491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4/21/2024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963317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4/21/2024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254088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016528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4/21/2024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a:p>
        </p:txBody>
      </p:sp>
    </p:spTree>
    <p:extLst>
      <p:ext uri="{BB962C8B-B14F-4D97-AF65-F5344CB8AC3E}">
        <p14:creationId xmlns:p14="http://schemas.microsoft.com/office/powerpoint/2010/main" val="2036309898"/>
      </p:ext>
    </p:extLst>
  </p:cSld>
  <p:clrMap bg1="dk1" tx1="lt1" bg2="dk2" tx2="lt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 id="2147483824" r:id="rId11"/>
    <p:sldLayoutId id="2147483825" r:id="rId12"/>
    <p:sldLayoutId id="2147483826" r:id="rId13"/>
    <p:sldLayoutId id="2147483827" r:id="rId14"/>
    <p:sldLayoutId id="2147483828" r:id="rId15"/>
    <p:sldLayoutId id="2147483829" r:id="rId16"/>
    <p:sldLayoutId id="2147483830"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2" Type="http://schemas.openxmlformats.org/officeDocument/2006/relationships/hyperlink" Target="https://www.youtube.com/watch?v=Bsq5cKkS33I&amp;t=1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hyperlink" Target="https://sensortower.com/blog/top-streaming-apps-europe-march-2020" TargetMode="External"/><Relationship Id="rId4" Type="http://schemas.openxmlformats.org/officeDocument/2006/relationships/image" Target="../media/image3.png"/><Relationship Id="rId9" Type="http://schemas.openxmlformats.org/officeDocument/2006/relationships/hyperlink" Target="https://www.marketsandmarkets.com/Market-Reports/video-on-demand-vod-market-1046.html"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38" name="Rectangle 13">
            <a:extLst>
              <a:ext uri="{FF2B5EF4-FFF2-40B4-BE49-F238E27FC236}">
                <a16:creationId xmlns:a16="http://schemas.microsoft.com/office/drawing/2014/main" id="{C6A81905-F480-46A4-BC10-215D24EA1A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Τίτλος 1"/>
          <p:cNvSpPr>
            <a:spLocks noGrp="1"/>
          </p:cNvSpPr>
          <p:nvPr>
            <p:ph type="ctrTitle"/>
          </p:nvPr>
        </p:nvSpPr>
        <p:spPr>
          <a:xfrm>
            <a:off x="5327233" y="1437903"/>
            <a:ext cx="5222325" cy="3052491"/>
          </a:xfrm>
        </p:spPr>
        <p:txBody>
          <a:bodyPr rtlCol="0">
            <a:normAutofit/>
          </a:bodyPr>
          <a:lstStyle/>
          <a:p>
            <a:pPr>
              <a:lnSpc>
                <a:spcPct val="90000"/>
              </a:lnSpc>
            </a:pPr>
            <a:r>
              <a:rPr lang="el" sz="4000" b="1" dirty="0">
                <a:solidFill>
                  <a:srgbClr val="EBEBEB"/>
                </a:solidFill>
                <a:latin typeface="Calibri"/>
                <a:cs typeface="Calibri"/>
              </a:rPr>
              <a:t> </a:t>
            </a:r>
            <a:r>
              <a:rPr lang="en-US" sz="4000" dirty="0">
                <a:solidFill>
                  <a:srgbClr val="EBEBEB"/>
                </a:solidFill>
                <a:latin typeface="Calibri"/>
                <a:cs typeface="Calibri"/>
              </a:rPr>
              <a:t>  </a:t>
            </a:r>
            <a:br>
              <a:rPr lang="en-US" sz="4000" dirty="0">
                <a:latin typeface="Calibri"/>
                <a:cs typeface="Calibri"/>
              </a:rPr>
            </a:br>
            <a:r>
              <a:rPr lang="en-US" sz="4000" dirty="0">
                <a:ea typeface="+mj-lt"/>
                <a:cs typeface="+mj-lt"/>
              </a:rPr>
              <a:t>«</a:t>
            </a:r>
            <a:r>
              <a:rPr lang="en-US" sz="4000" dirty="0" err="1">
                <a:solidFill>
                  <a:srgbClr val="EBEBEB"/>
                </a:solidFill>
                <a:latin typeface="Calibri"/>
                <a:ea typeface="Calibri"/>
                <a:cs typeface="Calibri"/>
              </a:rPr>
              <a:t>Βίντεο</a:t>
            </a:r>
            <a:r>
              <a:rPr lang="en-US" sz="4000" dirty="0">
                <a:solidFill>
                  <a:srgbClr val="EBEBEB"/>
                </a:solidFill>
                <a:latin typeface="Calibri"/>
                <a:ea typeface="Calibri"/>
                <a:cs typeface="Calibri"/>
              </a:rPr>
              <a:t> κατ'απα</a:t>
            </a:r>
            <a:r>
              <a:rPr lang="en-US" sz="4000" dirty="0" err="1">
                <a:solidFill>
                  <a:srgbClr val="EBEBEB"/>
                </a:solidFill>
                <a:latin typeface="Calibri"/>
                <a:ea typeface="Calibri"/>
                <a:cs typeface="Calibri"/>
              </a:rPr>
              <a:t>ίτηση</a:t>
            </a:r>
            <a:r>
              <a:rPr lang="en-US" sz="4000" dirty="0">
                <a:solidFill>
                  <a:srgbClr val="EBEBEB"/>
                </a:solidFill>
                <a:latin typeface="Calibri"/>
                <a:ea typeface="Calibri"/>
                <a:cs typeface="Calibri"/>
              </a:rPr>
              <a:t> (VOD) και </a:t>
            </a:r>
            <a:r>
              <a:rPr lang="en-US" sz="4000" dirty="0" err="1">
                <a:solidFill>
                  <a:srgbClr val="EBEBEB"/>
                </a:solidFill>
                <a:latin typeface="Calibri"/>
                <a:ea typeface="Calibri"/>
                <a:cs typeface="Calibri"/>
              </a:rPr>
              <a:t>Δίκτυ</a:t>
            </a:r>
            <a:r>
              <a:rPr lang="en-US" sz="4000" dirty="0">
                <a:solidFill>
                  <a:srgbClr val="EBEBEB"/>
                </a:solidFill>
                <a:latin typeface="Calibri"/>
                <a:ea typeface="Calibri"/>
                <a:cs typeface="Calibri"/>
              </a:rPr>
              <a:t>α </a:t>
            </a:r>
            <a:r>
              <a:rPr lang="en-US" sz="4000" dirty="0" err="1">
                <a:solidFill>
                  <a:srgbClr val="EBEBEB"/>
                </a:solidFill>
                <a:latin typeface="Calibri"/>
                <a:ea typeface="Calibri"/>
                <a:cs typeface="Calibri"/>
              </a:rPr>
              <a:t>δι</a:t>
            </a:r>
            <a:r>
              <a:rPr lang="en-US" sz="4000" dirty="0">
                <a:solidFill>
                  <a:srgbClr val="EBEBEB"/>
                </a:solidFill>
                <a:latin typeface="Calibri"/>
                <a:ea typeface="Calibri"/>
                <a:cs typeface="Calibri"/>
              </a:rPr>
              <a:t>α</a:t>
            </a:r>
            <a:r>
              <a:rPr lang="en-US" sz="4000" dirty="0" err="1">
                <a:solidFill>
                  <a:srgbClr val="EBEBEB"/>
                </a:solidFill>
                <a:latin typeface="Calibri"/>
                <a:ea typeface="Calibri"/>
                <a:cs typeface="Calibri"/>
              </a:rPr>
              <a:t>νομής</a:t>
            </a:r>
            <a:r>
              <a:rPr lang="en-US" sz="4000" dirty="0">
                <a:solidFill>
                  <a:srgbClr val="EBEBEB"/>
                </a:solidFill>
                <a:latin typeface="Calibri"/>
                <a:ea typeface="Calibri"/>
                <a:cs typeface="Calibri"/>
              </a:rPr>
              <a:t> π</a:t>
            </a:r>
            <a:r>
              <a:rPr lang="en-US" sz="4000" dirty="0" err="1">
                <a:solidFill>
                  <a:srgbClr val="EBEBEB"/>
                </a:solidFill>
                <a:latin typeface="Calibri"/>
                <a:ea typeface="Calibri"/>
                <a:cs typeface="Calibri"/>
              </a:rPr>
              <a:t>εριεχομένου</a:t>
            </a:r>
            <a:r>
              <a:rPr lang="en-US" sz="4000" dirty="0">
                <a:solidFill>
                  <a:srgbClr val="EBEBEB"/>
                </a:solidFill>
                <a:latin typeface="Calibri"/>
                <a:ea typeface="Calibri"/>
                <a:cs typeface="Calibri"/>
              </a:rPr>
              <a:t> (CDN)</a:t>
            </a:r>
            <a:r>
              <a:rPr lang="en-US" sz="4000" dirty="0">
                <a:solidFill>
                  <a:srgbClr val="EBEBEB"/>
                </a:solidFill>
                <a:latin typeface="Century Gothic"/>
                <a:ea typeface="Calibri"/>
                <a:cs typeface="Calibri"/>
              </a:rPr>
              <a:t>»</a:t>
            </a:r>
            <a:endParaRPr lang="en-US" sz="4000" dirty="0">
              <a:solidFill>
                <a:srgbClr val="EBEBEB"/>
              </a:solidFill>
              <a:latin typeface="Calibri"/>
              <a:ea typeface="Calibri"/>
              <a:cs typeface="Calibri" panose="020F0502020204030204" pitchFamily="34" charset="0"/>
            </a:endParaRPr>
          </a:p>
        </p:txBody>
      </p:sp>
      <p:sp>
        <p:nvSpPr>
          <p:cNvPr id="3" name="Υπότιτλος 2"/>
          <p:cNvSpPr>
            <a:spLocks noGrp="1"/>
          </p:cNvSpPr>
          <p:nvPr>
            <p:ph type="subTitle" idx="1"/>
          </p:nvPr>
        </p:nvSpPr>
        <p:spPr>
          <a:xfrm>
            <a:off x="7712193" y="5529484"/>
            <a:ext cx="3906145" cy="742667"/>
          </a:xfrm>
        </p:spPr>
        <p:txBody>
          <a:bodyPr vert="horz" lIns="91440" tIns="45720" rIns="91440" bIns="45720" rtlCol="0">
            <a:normAutofit/>
          </a:bodyPr>
          <a:lstStyle/>
          <a:p>
            <a:pPr>
              <a:lnSpc>
                <a:spcPct val="90000"/>
              </a:lnSpc>
            </a:pPr>
            <a:endParaRPr lang="el-GR" sz="1100" dirty="0">
              <a:solidFill>
                <a:schemeClr val="tx2">
                  <a:lumMod val="40000"/>
                  <a:lumOff val="60000"/>
                </a:schemeClr>
              </a:solidFill>
              <a:latin typeface="Calibri"/>
              <a:ea typeface="Calibri"/>
              <a:cs typeface="Calibri"/>
            </a:endParaRPr>
          </a:p>
          <a:p>
            <a:pPr>
              <a:lnSpc>
                <a:spcPct val="90000"/>
              </a:lnSpc>
            </a:pPr>
            <a:r>
              <a:rPr lang="el-GR" sz="1800" dirty="0">
                <a:solidFill>
                  <a:schemeClr val="tx2">
                    <a:lumMod val="40000"/>
                    <a:lumOff val="60000"/>
                  </a:schemeClr>
                </a:solidFill>
                <a:latin typeface="Calibri"/>
                <a:ea typeface="Calibri"/>
                <a:cs typeface="Calibri"/>
              </a:rPr>
              <a:t>ΜΠΕΝΕΤΟΣ ΕΥΑΓΓΕΛΟΣ  </a:t>
            </a:r>
            <a:r>
              <a:rPr lang="el-GR" sz="1800" dirty="0" err="1">
                <a:solidFill>
                  <a:schemeClr val="tx2">
                    <a:lumMod val="40000"/>
                    <a:lumOff val="60000"/>
                  </a:schemeClr>
                </a:solidFill>
                <a:latin typeface="Calibri"/>
                <a:ea typeface="Calibri"/>
                <a:cs typeface="Calibri"/>
              </a:rPr>
              <a:t>αμ</a:t>
            </a:r>
            <a:r>
              <a:rPr lang="el-GR" sz="1800" dirty="0">
                <a:solidFill>
                  <a:schemeClr val="tx2">
                    <a:lumMod val="40000"/>
                    <a:lumOff val="60000"/>
                  </a:schemeClr>
                </a:solidFill>
                <a:latin typeface="Calibri"/>
                <a:ea typeface="Calibri"/>
                <a:cs typeface="Calibri"/>
              </a:rPr>
              <a:t>:  1072628</a:t>
            </a:r>
          </a:p>
        </p:txBody>
      </p:sp>
      <p:sp>
        <p:nvSpPr>
          <p:cNvPr id="39" name="Freeform 8">
            <a:extLst>
              <a:ext uri="{FF2B5EF4-FFF2-40B4-BE49-F238E27FC236}">
                <a16:creationId xmlns:a16="http://schemas.microsoft.com/office/drawing/2014/main" id="{36FD4D9D-3784-41E8-8405-A42B72F5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a:extLst>
              <a:ext uri="{FF2B5EF4-FFF2-40B4-BE49-F238E27FC236}">
                <a16:creationId xmlns:a16="http://schemas.microsoft.com/office/drawing/2014/main" id="{B0B122C7-1F45-DB7E-BD6B-ABFB015B213B}"/>
              </a:ext>
            </a:extLst>
          </p:cNvPr>
          <p:cNvPicPr>
            <a:picLocks/>
          </p:cNvPicPr>
          <p:nvPr/>
        </p:nvPicPr>
        <p:blipFill rotWithShape="1">
          <a:blip r:embed="rId4"/>
          <a:srcRect l="40256" r="22982"/>
          <a:stretch/>
        </p:blipFill>
        <p:spPr>
          <a:xfrm>
            <a:off x="20" y="10"/>
            <a:ext cx="4481944" cy="6857990"/>
          </a:xfrm>
          <a:custGeom>
            <a:avLst/>
            <a:gdLst/>
            <a:ahLst/>
            <a:cxnLst/>
            <a:rect l="l" t="t" r="r" b="b"/>
            <a:pathLst>
              <a:path w="4481964" h="6858000">
                <a:moveTo>
                  <a:pt x="0" y="0"/>
                </a:moveTo>
                <a:lnTo>
                  <a:pt x="3137249" y="0"/>
                </a:ln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0" y="6858000"/>
                </a:lnTo>
                <a:close/>
              </a:path>
            </a:pathLst>
          </a:custGeom>
        </p:spPr>
      </p:pic>
      <p:sp>
        <p:nvSpPr>
          <p:cNvPr id="40" name="Rectangle 17">
            <a:extLst>
              <a:ext uri="{FF2B5EF4-FFF2-40B4-BE49-F238E27FC236}">
                <a16:creationId xmlns:a16="http://schemas.microsoft.com/office/drawing/2014/main" id="{60817A52-B891-4228-A61E-0C0A57632D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AC4C8AB4-5FAE-5631-5C0A-54F54617AF14}"/>
              </a:ext>
            </a:extLst>
          </p:cNvPr>
          <p:cNvSpPr txBox="1"/>
          <p:nvPr/>
        </p:nvSpPr>
        <p:spPr>
          <a:xfrm>
            <a:off x="10618519" y="484909"/>
            <a:ext cx="32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1</a:t>
            </a:r>
          </a:p>
        </p:txBody>
      </p:sp>
    </p:spTree>
    <p:extLst>
      <p:ext uri="{BB962C8B-B14F-4D97-AF65-F5344CB8AC3E}">
        <p14:creationId xmlns:p14="http://schemas.microsoft.com/office/powerpoint/2010/main" val="3856144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538737B7-9B52-6AAE-19AF-8535019629D7}"/>
              </a:ext>
            </a:extLst>
          </p:cNvPr>
          <p:cNvSpPr>
            <a:spLocks noGrp="1"/>
          </p:cNvSpPr>
          <p:nvPr>
            <p:ph type="title"/>
          </p:nvPr>
        </p:nvSpPr>
        <p:spPr>
          <a:xfrm>
            <a:off x="548328" y="286"/>
            <a:ext cx="4210683" cy="1909451"/>
          </a:xfrm>
        </p:spPr>
        <p:txBody>
          <a:bodyPr>
            <a:normAutofit/>
          </a:bodyPr>
          <a:lstStyle/>
          <a:p>
            <a:pPr algn="ctr">
              <a:lnSpc>
                <a:spcPct val="90000"/>
              </a:lnSpc>
            </a:pPr>
            <a:r>
              <a:rPr lang="el-GR" sz="2600">
                <a:solidFill>
                  <a:srgbClr val="EBEBEB"/>
                </a:solidFill>
                <a:latin typeface="Calibri"/>
                <a:cs typeface="Calibri"/>
              </a:rPr>
              <a:t>Ad </a:t>
            </a:r>
            <a:r>
              <a:rPr lang="el-GR" sz="2600" err="1">
                <a:solidFill>
                  <a:srgbClr val="EBEBEB"/>
                </a:solidFill>
                <a:latin typeface="Calibri"/>
                <a:cs typeface="Calibri"/>
              </a:rPr>
              <a:t>Supported</a:t>
            </a:r>
            <a:r>
              <a:rPr lang="el-GR" sz="2600">
                <a:solidFill>
                  <a:srgbClr val="EBEBEB"/>
                </a:solidFill>
                <a:latin typeface="Calibri"/>
                <a:cs typeface="Calibri"/>
              </a:rPr>
              <a:t> </a:t>
            </a:r>
            <a:r>
              <a:rPr lang="el-GR" sz="2600" err="1">
                <a:solidFill>
                  <a:srgbClr val="EBEBEB"/>
                </a:solidFill>
                <a:latin typeface="Calibri"/>
                <a:cs typeface="Calibri"/>
              </a:rPr>
              <a:t>Video</a:t>
            </a:r>
            <a:r>
              <a:rPr lang="el-GR" sz="2600">
                <a:solidFill>
                  <a:srgbClr val="EBEBEB"/>
                </a:solidFill>
                <a:latin typeface="Calibri"/>
                <a:cs typeface="Calibri"/>
              </a:rPr>
              <a:t>-On-</a:t>
            </a:r>
            <a:r>
              <a:rPr lang="el-GR" sz="2600" err="1">
                <a:solidFill>
                  <a:srgbClr val="EBEBEB"/>
                </a:solidFill>
                <a:latin typeface="Calibri"/>
                <a:cs typeface="Calibri"/>
              </a:rPr>
              <a:t>Demand</a:t>
            </a:r>
            <a:br>
              <a:rPr lang="el-GR" sz="2600">
                <a:latin typeface="Calibri"/>
              </a:rPr>
            </a:br>
            <a:r>
              <a:rPr lang="el-GR" sz="2600">
                <a:solidFill>
                  <a:srgbClr val="EBEBEB"/>
                </a:solidFill>
                <a:latin typeface="Calibri"/>
                <a:cs typeface="Calibri"/>
              </a:rPr>
              <a:t>(</a:t>
            </a:r>
            <a:r>
              <a:rPr lang="el-GR" sz="2600" err="1">
                <a:solidFill>
                  <a:srgbClr val="EBEBEB"/>
                </a:solidFill>
                <a:latin typeface="Calibri"/>
                <a:cs typeface="Calibri"/>
              </a:rPr>
              <a:t>Avod</a:t>
            </a:r>
            <a:r>
              <a:rPr lang="el-GR" sz="2600">
                <a:solidFill>
                  <a:srgbClr val="EBEBEB"/>
                </a:solidFill>
                <a:latin typeface="Calibri"/>
                <a:cs typeface="Calibri"/>
              </a:rPr>
              <a:t>) και </a:t>
            </a:r>
            <a:r>
              <a:rPr lang="el-GR" sz="2600" err="1">
                <a:solidFill>
                  <a:srgbClr val="EBEBEB"/>
                </a:solidFill>
                <a:latin typeface="Calibri"/>
                <a:cs typeface="Calibri"/>
              </a:rPr>
              <a:t>Hyprid</a:t>
            </a:r>
            <a:r>
              <a:rPr lang="el-GR" sz="2600">
                <a:solidFill>
                  <a:srgbClr val="EBEBEB"/>
                </a:solidFill>
                <a:latin typeface="Calibri"/>
                <a:cs typeface="Calibri"/>
              </a:rPr>
              <a:t> </a:t>
            </a:r>
            <a:r>
              <a:rPr lang="el-GR" sz="2600" err="1">
                <a:solidFill>
                  <a:srgbClr val="EBEBEB"/>
                </a:solidFill>
                <a:latin typeface="Calibri"/>
                <a:cs typeface="Calibri"/>
              </a:rPr>
              <a:t>Model</a:t>
            </a:r>
            <a:endParaRPr lang="el-GR" err="1">
              <a:latin typeface="Calibri"/>
              <a:cs typeface="Calibri"/>
            </a:endParaRPr>
          </a:p>
        </p:txBody>
      </p:sp>
      <p:sp>
        <p:nvSpPr>
          <p:cNvPr id="11"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3" name="Freeform: Shape 12">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Εικόνα 3" descr="Disney takes step forward in streaming with beta launch of Hulu on Disney+  - 6abc Philadelphia">
            <a:extLst>
              <a:ext uri="{FF2B5EF4-FFF2-40B4-BE49-F238E27FC236}">
                <a16:creationId xmlns:a16="http://schemas.microsoft.com/office/drawing/2014/main" id="{C3547E9B-8079-0A22-DACB-055F375CBF2E}"/>
              </a:ext>
            </a:extLst>
          </p:cNvPr>
          <p:cNvPicPr>
            <a:picLocks noChangeAspect="1"/>
          </p:cNvPicPr>
          <p:nvPr/>
        </p:nvPicPr>
        <p:blipFill>
          <a:blip r:embed="rId2"/>
          <a:stretch>
            <a:fillRect/>
          </a:stretch>
        </p:blipFill>
        <p:spPr>
          <a:xfrm>
            <a:off x="6093992" y="1896217"/>
            <a:ext cx="5449889" cy="3065562"/>
          </a:xfrm>
          <a:prstGeom prst="rect">
            <a:avLst/>
          </a:prstGeom>
          <a:effectLst/>
        </p:spPr>
      </p:pic>
      <p:sp>
        <p:nvSpPr>
          <p:cNvPr id="15" name="Rectangle 14">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Θέση περιεχομένου 2">
            <a:extLst>
              <a:ext uri="{FF2B5EF4-FFF2-40B4-BE49-F238E27FC236}">
                <a16:creationId xmlns:a16="http://schemas.microsoft.com/office/drawing/2014/main" id="{B571A473-CF9F-F86B-4482-080199F72154}"/>
              </a:ext>
            </a:extLst>
          </p:cNvPr>
          <p:cNvSpPr>
            <a:spLocks noGrp="1"/>
          </p:cNvSpPr>
          <p:nvPr>
            <p:ph idx="1"/>
          </p:nvPr>
        </p:nvSpPr>
        <p:spPr>
          <a:xfrm>
            <a:off x="549540" y="1212574"/>
            <a:ext cx="4807030" cy="3796462"/>
          </a:xfrm>
        </p:spPr>
        <p:txBody>
          <a:bodyPr vert="horz" lIns="91440" tIns="45720" rIns="91440" bIns="45720" rtlCol="0" anchor="t">
            <a:noAutofit/>
          </a:bodyPr>
          <a:lstStyle/>
          <a:p>
            <a:pPr marL="0" indent="0">
              <a:lnSpc>
                <a:spcPct val="90000"/>
              </a:lnSpc>
              <a:buClr>
                <a:srgbClr val="8AD0D6"/>
              </a:buClr>
              <a:buNone/>
            </a:pPr>
            <a:r>
              <a:rPr lang="el-GR" dirty="0">
                <a:solidFill>
                  <a:srgbClr val="EBEBEB"/>
                </a:solidFill>
                <a:latin typeface="Calibri"/>
                <a:cs typeface="Calibri"/>
              </a:rPr>
              <a:t>Για το AVOD</a:t>
            </a:r>
          </a:p>
          <a:p>
            <a:pPr>
              <a:lnSpc>
                <a:spcPct val="90000"/>
              </a:lnSpc>
              <a:buClr>
                <a:srgbClr val="8AD0D6"/>
              </a:buClr>
              <a:buFont typeface="Arial" charset="2"/>
              <a:buChar char="•"/>
            </a:pPr>
            <a:r>
              <a:rPr lang="el-GR" dirty="0">
                <a:solidFill>
                  <a:srgbClr val="EBEBEB"/>
                </a:solidFill>
                <a:latin typeface="Calibri"/>
                <a:cs typeface="Calibri"/>
              </a:rPr>
              <a:t>Εδώ σε αντίθεση με τα ΤVOD και SVOD δεν υπάρχει καμία χρέωση και ο χρήστης μπορεί να παρακολουθεί εντελώς ΔΩΡΕΑΝ οτιδήποτε του προσφέρει η αντίστοιχη πλατφόρμα</a:t>
            </a:r>
            <a:endParaRPr lang="el-GR">
              <a:solidFill>
                <a:srgbClr val="EBEBEB"/>
              </a:solidFill>
            </a:endParaRPr>
          </a:p>
          <a:p>
            <a:pPr>
              <a:lnSpc>
                <a:spcPct val="90000"/>
              </a:lnSpc>
              <a:buClr>
                <a:srgbClr val="8AD0D6"/>
              </a:buClr>
              <a:buFont typeface="Arial" charset="2"/>
              <a:buChar char="•"/>
            </a:pPr>
            <a:r>
              <a:rPr lang="el-GR" dirty="0">
                <a:solidFill>
                  <a:srgbClr val="EBEBEB"/>
                </a:solidFill>
                <a:latin typeface="Calibri"/>
                <a:cs typeface="Calibri"/>
              </a:rPr>
              <a:t>Τα έσοδα προέρχονται από το διαφημιστικό περιεχόμενο που προβάλλεται </a:t>
            </a:r>
          </a:p>
          <a:p>
            <a:pPr marL="0" indent="0">
              <a:lnSpc>
                <a:spcPct val="90000"/>
              </a:lnSpc>
              <a:buClr>
                <a:srgbClr val="8AD0D6"/>
              </a:buClr>
              <a:buNone/>
            </a:pPr>
            <a:r>
              <a:rPr lang="el-GR" dirty="0">
                <a:solidFill>
                  <a:srgbClr val="EBEBEB"/>
                </a:solidFill>
                <a:latin typeface="Calibri"/>
                <a:cs typeface="Calibri"/>
              </a:rPr>
              <a:t>Μειονέκτημα</a:t>
            </a:r>
          </a:p>
          <a:p>
            <a:pPr>
              <a:lnSpc>
                <a:spcPct val="90000"/>
              </a:lnSpc>
              <a:buFont typeface="Arial" charset="2"/>
              <a:buChar char="•"/>
            </a:pPr>
            <a:r>
              <a:rPr lang="el-GR" dirty="0">
                <a:solidFill>
                  <a:srgbClr val="EBEBEB"/>
                </a:solidFill>
                <a:latin typeface="Calibri"/>
                <a:cs typeface="Calibri"/>
              </a:rPr>
              <a:t>Ο χρήστης επιβαρύνεται με την διακοπή της ροής από διαφημίσεις</a:t>
            </a:r>
          </a:p>
          <a:p>
            <a:pPr marL="0" indent="0">
              <a:lnSpc>
                <a:spcPct val="90000"/>
              </a:lnSpc>
              <a:buClr>
                <a:srgbClr val="8AD0D6"/>
              </a:buClr>
              <a:buNone/>
            </a:pPr>
            <a:r>
              <a:rPr lang="el-GR" dirty="0">
                <a:solidFill>
                  <a:srgbClr val="EBEBEB"/>
                </a:solidFill>
                <a:latin typeface="Calibri"/>
                <a:cs typeface="Calibri"/>
              </a:rPr>
              <a:t>Για το </a:t>
            </a:r>
            <a:r>
              <a:rPr lang="el-GR" dirty="0" err="1">
                <a:solidFill>
                  <a:srgbClr val="EBEBEB"/>
                </a:solidFill>
                <a:latin typeface="Calibri"/>
                <a:cs typeface="Calibri"/>
              </a:rPr>
              <a:t>Hybrid</a:t>
            </a:r>
            <a:r>
              <a:rPr lang="el-GR" dirty="0">
                <a:solidFill>
                  <a:srgbClr val="EBEBEB"/>
                </a:solidFill>
                <a:latin typeface="Calibri"/>
                <a:cs typeface="Calibri"/>
              </a:rPr>
              <a:t>-VOD</a:t>
            </a:r>
          </a:p>
          <a:p>
            <a:pPr>
              <a:lnSpc>
                <a:spcPct val="90000"/>
              </a:lnSpc>
              <a:buFont typeface="Arial" charset="2"/>
              <a:buChar char="•"/>
            </a:pPr>
            <a:r>
              <a:rPr lang="el-GR" dirty="0">
                <a:solidFill>
                  <a:srgbClr val="EBEBEB"/>
                </a:solidFill>
                <a:latin typeface="Calibri"/>
                <a:cs typeface="Calibri"/>
              </a:rPr>
              <a:t>Το συγκεκριμένο μοντέλο είναι ένας συνδυασμός του SVOD και του AVOD δηλαδή περιέχει συνδρομές και διαφημίσεις</a:t>
            </a:r>
          </a:p>
          <a:p>
            <a:pPr marL="0" indent="0">
              <a:lnSpc>
                <a:spcPct val="90000"/>
              </a:lnSpc>
              <a:buClr>
                <a:srgbClr val="8AD0D6"/>
              </a:buClr>
              <a:buNone/>
            </a:pPr>
            <a:endParaRPr lang="el-GR" sz="1600">
              <a:solidFill>
                <a:srgbClr val="EBEBEB"/>
              </a:solidFill>
              <a:latin typeface="Calibri"/>
              <a:cs typeface="Calibri"/>
            </a:endParaRPr>
          </a:p>
          <a:p>
            <a:pPr>
              <a:lnSpc>
                <a:spcPct val="90000"/>
              </a:lnSpc>
              <a:buClr>
                <a:srgbClr val="1E5155">
                  <a:lumMod val="40000"/>
                  <a:lumOff val="60000"/>
                </a:srgbClr>
              </a:buClr>
              <a:buFont typeface="Arial" charset="2"/>
              <a:buChar char="•"/>
            </a:pPr>
            <a:endParaRPr lang="el-GR" sz="1600">
              <a:solidFill>
                <a:srgbClr val="EBEBEB"/>
              </a:solidFill>
            </a:endParaRPr>
          </a:p>
          <a:p>
            <a:pPr marL="0" indent="0">
              <a:lnSpc>
                <a:spcPct val="90000"/>
              </a:lnSpc>
              <a:buClr>
                <a:srgbClr val="8AD0D6"/>
              </a:buClr>
              <a:buNone/>
            </a:pPr>
            <a:endParaRPr lang="el-GR" sz="1600">
              <a:solidFill>
                <a:srgbClr val="EBEBEB"/>
              </a:solidFill>
            </a:endParaRPr>
          </a:p>
        </p:txBody>
      </p:sp>
      <p:sp>
        <p:nvSpPr>
          <p:cNvPr id="6" name="TextBox 5">
            <a:extLst>
              <a:ext uri="{FF2B5EF4-FFF2-40B4-BE49-F238E27FC236}">
                <a16:creationId xmlns:a16="http://schemas.microsoft.com/office/drawing/2014/main" id="{8ED0B670-8AD9-B748-68FC-7BF707CC81E7}"/>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solidFill>
                  <a:schemeClr val="bg1"/>
                </a:solidFill>
              </a:rPr>
              <a:t>10</a:t>
            </a:r>
          </a:p>
        </p:txBody>
      </p:sp>
    </p:spTree>
    <p:extLst>
      <p:ext uri="{BB962C8B-B14F-4D97-AF65-F5344CB8AC3E}">
        <p14:creationId xmlns:p14="http://schemas.microsoft.com/office/powerpoint/2010/main" val="2618807626"/>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C8E130A4-97D2-BF3C-2218-D55571C6AB09}"/>
              </a:ext>
            </a:extLst>
          </p:cNvPr>
          <p:cNvSpPr>
            <a:spLocks noGrp="1"/>
          </p:cNvSpPr>
          <p:nvPr>
            <p:ph type="title"/>
          </p:nvPr>
        </p:nvSpPr>
        <p:spPr>
          <a:xfrm>
            <a:off x="648930" y="629266"/>
            <a:ext cx="9252154" cy="1223983"/>
          </a:xfrm>
        </p:spPr>
        <p:txBody>
          <a:bodyPr>
            <a:normAutofit/>
          </a:bodyPr>
          <a:lstStyle/>
          <a:p>
            <a:pPr algn="ctr">
              <a:lnSpc>
                <a:spcPct val="90000"/>
              </a:lnSpc>
            </a:pPr>
            <a:r>
              <a:rPr lang="el-GR" sz="3900">
                <a:latin typeface="Calibri"/>
                <a:cs typeface="Calibri"/>
              </a:rPr>
              <a:t>Live </a:t>
            </a:r>
            <a:r>
              <a:rPr lang="el-GR" sz="3900" err="1">
                <a:latin typeface="Calibri"/>
                <a:cs typeface="Calibri"/>
              </a:rPr>
              <a:t>Streaming</a:t>
            </a:r>
            <a:r>
              <a:rPr lang="el-GR" sz="3900">
                <a:latin typeface="Calibri"/>
                <a:cs typeface="Calibri"/>
              </a:rPr>
              <a:t> </a:t>
            </a:r>
            <a:r>
              <a:rPr lang="el-GR" sz="3900" err="1">
                <a:latin typeface="Calibri"/>
                <a:cs typeface="Calibri"/>
              </a:rPr>
              <a:t>Video</a:t>
            </a:r>
            <a:r>
              <a:rPr lang="el-GR" sz="3900">
                <a:latin typeface="Calibri"/>
                <a:cs typeface="Calibri"/>
              </a:rPr>
              <a:t>-On-</a:t>
            </a:r>
            <a:r>
              <a:rPr lang="el-GR" sz="3900" err="1">
                <a:latin typeface="Calibri"/>
                <a:cs typeface="Calibri"/>
              </a:rPr>
              <a:t>Demand</a:t>
            </a:r>
            <a:br>
              <a:rPr lang="el-GR" sz="3900">
                <a:latin typeface="Calibri"/>
              </a:rPr>
            </a:br>
            <a:r>
              <a:rPr lang="el-GR" sz="3900">
                <a:latin typeface="Calibri"/>
                <a:cs typeface="Calibri"/>
              </a:rPr>
              <a:t>(LSVOD)</a:t>
            </a:r>
            <a:endParaRPr lang="el-GR" sz="3900"/>
          </a:p>
        </p:txBody>
      </p:sp>
      <p:sp>
        <p:nvSpPr>
          <p:cNvPr id="3" name="Θέση περιεχομένου 2">
            <a:extLst>
              <a:ext uri="{FF2B5EF4-FFF2-40B4-BE49-F238E27FC236}">
                <a16:creationId xmlns:a16="http://schemas.microsoft.com/office/drawing/2014/main" id="{DA4BF704-F24C-AEEA-CD4C-256827D225A9}"/>
              </a:ext>
            </a:extLst>
          </p:cNvPr>
          <p:cNvSpPr>
            <a:spLocks noGrp="1"/>
          </p:cNvSpPr>
          <p:nvPr>
            <p:ph idx="1"/>
          </p:nvPr>
        </p:nvSpPr>
        <p:spPr>
          <a:xfrm>
            <a:off x="1103311" y="2052214"/>
            <a:ext cx="4338409" cy="4196185"/>
          </a:xfrm>
        </p:spPr>
        <p:txBody>
          <a:bodyPr vert="horz" lIns="91440" tIns="45720" rIns="91440" bIns="45720" rtlCol="0" anchor="t">
            <a:normAutofit/>
          </a:bodyPr>
          <a:lstStyle/>
          <a:p>
            <a:pPr>
              <a:buFont typeface="Arial" charset="2"/>
              <a:buChar char="•"/>
            </a:pPr>
            <a:r>
              <a:rPr lang="el-GR" dirty="0">
                <a:latin typeface="Calibri"/>
                <a:cs typeface="Calibri"/>
              </a:rPr>
              <a:t>Εδώ ο χρήστης παρακολουθεί προγράμματα τα οποία διεξάγονται ακριβώς εκείνη την στιγμή, συνήθως με κάποια χρέωση συνδρομής</a:t>
            </a:r>
            <a:endParaRPr lang="el-GR" dirty="0"/>
          </a:p>
          <a:p>
            <a:pPr marL="0" indent="0">
              <a:buClr>
                <a:srgbClr val="8AD0D6"/>
              </a:buClr>
              <a:buNone/>
            </a:pPr>
            <a:r>
              <a:rPr lang="el-GR" dirty="0">
                <a:latin typeface="Calibri"/>
                <a:cs typeface="Calibri"/>
              </a:rPr>
              <a:t>Είδη</a:t>
            </a:r>
          </a:p>
          <a:p>
            <a:pPr>
              <a:buFont typeface="Arial" charset="2"/>
              <a:buChar char="•"/>
            </a:pPr>
            <a:r>
              <a:rPr lang="el-GR" dirty="0">
                <a:latin typeface="Calibri"/>
                <a:cs typeface="Calibri"/>
              </a:rPr>
              <a:t>Ειδησεογραφικές εκπομπές</a:t>
            </a:r>
          </a:p>
          <a:p>
            <a:pPr>
              <a:buClr>
                <a:srgbClr val="8AD0D6"/>
              </a:buClr>
              <a:buFont typeface="Arial" charset="2"/>
              <a:buChar char="•"/>
            </a:pPr>
            <a:r>
              <a:rPr lang="el-GR" dirty="0">
                <a:latin typeface="Calibri"/>
                <a:cs typeface="Calibri"/>
              </a:rPr>
              <a:t>Αθλητικοί αγώνες</a:t>
            </a:r>
          </a:p>
          <a:p>
            <a:pPr>
              <a:buClr>
                <a:srgbClr val="8AD0D6"/>
              </a:buClr>
              <a:buFont typeface="Arial" charset="2"/>
              <a:buChar char="•"/>
            </a:pPr>
            <a:r>
              <a:rPr lang="el-GR" dirty="0">
                <a:latin typeface="Calibri"/>
                <a:cs typeface="Calibri"/>
              </a:rPr>
              <a:t>Συναυλίες, μουσικές παραστάσεις</a:t>
            </a:r>
          </a:p>
          <a:p>
            <a:pPr marL="0" indent="0">
              <a:buClr>
                <a:srgbClr val="8AD0D6"/>
              </a:buClr>
              <a:buNone/>
            </a:pPr>
            <a:endParaRPr lang="el-GR">
              <a:latin typeface="Calibri"/>
              <a:cs typeface="Calibri"/>
            </a:endParaRPr>
          </a:p>
          <a:p>
            <a:pPr marL="0" indent="0">
              <a:buClr>
                <a:srgbClr val="8AD0D6"/>
              </a:buClr>
              <a:buNone/>
            </a:pPr>
            <a:endParaRPr lang="el-GR">
              <a:latin typeface="Calibri"/>
              <a:cs typeface="Calibri"/>
            </a:endParaRPr>
          </a:p>
          <a:p>
            <a:pPr marL="0" indent="0">
              <a:buClr>
                <a:srgbClr val="8AD0D6"/>
              </a:buClr>
              <a:buNone/>
            </a:pPr>
            <a:endParaRPr lang="el-GR"/>
          </a:p>
        </p:txBody>
      </p:sp>
      <p:pic>
        <p:nvPicPr>
          <p:cNvPr id="4" name="Εικόνα 3" descr="Everything you need to know about ESPN Plus and how to sign up | TechRadar">
            <a:extLst>
              <a:ext uri="{FF2B5EF4-FFF2-40B4-BE49-F238E27FC236}">
                <a16:creationId xmlns:a16="http://schemas.microsoft.com/office/drawing/2014/main" id="{2BA8AE98-4A19-D465-A0A4-A0623CFA8A55}"/>
              </a:ext>
            </a:extLst>
          </p:cNvPr>
          <p:cNvPicPr>
            <a:picLocks noChangeAspect="1"/>
          </p:cNvPicPr>
          <p:nvPr/>
        </p:nvPicPr>
        <p:blipFill>
          <a:blip r:embed="rId3"/>
          <a:stretch>
            <a:fillRect/>
          </a:stretch>
        </p:blipFill>
        <p:spPr>
          <a:xfrm>
            <a:off x="6091916" y="2617035"/>
            <a:ext cx="5451627" cy="3066540"/>
          </a:xfrm>
          <a:prstGeom prst="rect">
            <a:avLst/>
          </a:prstGeom>
          <a:effectLst>
            <a:outerShdw blurRad="50800" dist="38100" dir="5400000" algn="t" rotWithShape="0">
              <a:prstClr val="black">
                <a:alpha val="43000"/>
              </a:prstClr>
            </a:outerShdw>
          </a:effectLst>
        </p:spPr>
      </p:pic>
      <p:sp>
        <p:nvSpPr>
          <p:cNvPr id="6" name="TextBox 5">
            <a:extLst>
              <a:ext uri="{FF2B5EF4-FFF2-40B4-BE49-F238E27FC236}">
                <a16:creationId xmlns:a16="http://schemas.microsoft.com/office/drawing/2014/main" id="{510000D0-BA41-8DD7-9275-59D6FDD544C0}"/>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11</a:t>
            </a:r>
            <a:endParaRPr lang="el-GR" dirty="0">
              <a:solidFill>
                <a:schemeClr val="bg1"/>
              </a:solidFill>
            </a:endParaRPr>
          </a:p>
        </p:txBody>
      </p:sp>
    </p:spTree>
    <p:extLst>
      <p:ext uri="{BB962C8B-B14F-4D97-AF65-F5344CB8AC3E}">
        <p14:creationId xmlns:p14="http://schemas.microsoft.com/office/powerpoint/2010/main" val="2167076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BC1E4A54-89F9-39D6-9D95-04EF455AF0AF}"/>
              </a:ext>
            </a:extLst>
          </p:cNvPr>
          <p:cNvSpPr>
            <a:spLocks noGrp="1"/>
          </p:cNvSpPr>
          <p:nvPr>
            <p:ph type="title"/>
          </p:nvPr>
        </p:nvSpPr>
        <p:spPr>
          <a:xfrm>
            <a:off x="689570" y="304146"/>
            <a:ext cx="9252154" cy="1223983"/>
          </a:xfrm>
        </p:spPr>
        <p:txBody>
          <a:bodyPr>
            <a:normAutofit/>
          </a:bodyPr>
          <a:lstStyle/>
          <a:p>
            <a:pPr algn="ctr"/>
            <a:r>
              <a:rPr lang="el-GR" sz="3900" err="1">
                <a:latin typeface="Calibri"/>
                <a:cs typeface="Calibri"/>
              </a:rPr>
              <a:t>Video</a:t>
            </a:r>
            <a:r>
              <a:rPr lang="el-GR" sz="3900" dirty="0">
                <a:latin typeface="Calibri"/>
                <a:cs typeface="Calibri"/>
              </a:rPr>
              <a:t> On </a:t>
            </a:r>
            <a:r>
              <a:rPr lang="el-GR" sz="3900" err="1">
                <a:latin typeface="Calibri"/>
                <a:cs typeface="Calibri"/>
              </a:rPr>
              <a:t>Demand</a:t>
            </a:r>
            <a:r>
              <a:rPr lang="el-GR" sz="3900" dirty="0">
                <a:latin typeface="Calibri"/>
                <a:cs typeface="Calibri"/>
              </a:rPr>
              <a:t> </a:t>
            </a:r>
            <a:r>
              <a:rPr lang="el-GR" sz="3900" err="1">
                <a:latin typeface="Calibri"/>
                <a:cs typeface="Calibri"/>
              </a:rPr>
              <a:t>vs</a:t>
            </a:r>
            <a:r>
              <a:rPr lang="el-GR" sz="3900" dirty="0">
                <a:latin typeface="Calibri"/>
                <a:cs typeface="Calibri"/>
              </a:rPr>
              <a:t> Live </a:t>
            </a:r>
            <a:r>
              <a:rPr lang="el-GR" sz="3900" err="1">
                <a:latin typeface="Calibri"/>
                <a:cs typeface="Calibri"/>
              </a:rPr>
              <a:t>Streaming</a:t>
            </a:r>
            <a:endParaRPr lang="el-GR" sz="3900">
              <a:latin typeface="Calibri"/>
              <a:cs typeface="Calibri"/>
            </a:endParaRPr>
          </a:p>
        </p:txBody>
      </p:sp>
      <p:sp>
        <p:nvSpPr>
          <p:cNvPr id="3" name="Θέση περιεχομένου 2">
            <a:extLst>
              <a:ext uri="{FF2B5EF4-FFF2-40B4-BE49-F238E27FC236}">
                <a16:creationId xmlns:a16="http://schemas.microsoft.com/office/drawing/2014/main" id="{D48E55CC-7A99-E734-861D-43F462F016B9}"/>
              </a:ext>
            </a:extLst>
          </p:cNvPr>
          <p:cNvSpPr>
            <a:spLocks noGrp="1"/>
          </p:cNvSpPr>
          <p:nvPr>
            <p:ph idx="1"/>
          </p:nvPr>
        </p:nvSpPr>
        <p:spPr>
          <a:xfrm>
            <a:off x="522074" y="1525547"/>
            <a:ext cx="5069665" cy="5136050"/>
          </a:xfrm>
        </p:spPr>
        <p:txBody>
          <a:bodyPr vert="horz" lIns="91440" tIns="45720" rIns="91440" bIns="45720" rtlCol="0" anchor="t">
            <a:noAutofit/>
          </a:bodyPr>
          <a:lstStyle/>
          <a:p>
            <a:pPr marL="0" indent="0">
              <a:lnSpc>
                <a:spcPct val="90000"/>
              </a:lnSpc>
              <a:buNone/>
            </a:pPr>
            <a:r>
              <a:rPr lang="el-GR" sz="1800" dirty="0">
                <a:latin typeface="Calibri"/>
                <a:cs typeface="Calibri"/>
              </a:rPr>
              <a:t>Live </a:t>
            </a:r>
            <a:r>
              <a:rPr lang="el-GR" sz="1800" err="1">
                <a:latin typeface="Calibri"/>
                <a:cs typeface="Calibri"/>
              </a:rPr>
              <a:t>Streaming</a:t>
            </a:r>
            <a:r>
              <a:rPr lang="el-GR" sz="1800" dirty="0">
                <a:latin typeface="Calibri"/>
                <a:cs typeface="Calibri"/>
              </a:rPr>
              <a:t>:</a:t>
            </a:r>
          </a:p>
          <a:p>
            <a:pPr>
              <a:lnSpc>
                <a:spcPct val="90000"/>
              </a:lnSpc>
              <a:buClr>
                <a:srgbClr val="8AD0D6"/>
              </a:buClr>
              <a:buFont typeface="Arial" charset="2"/>
              <a:buChar char="•"/>
            </a:pPr>
            <a:r>
              <a:rPr lang="el-GR" sz="1800" dirty="0">
                <a:latin typeface="Calibri"/>
                <a:cs typeface="Calibri"/>
              </a:rPr>
              <a:t>Διαθέσιμο περιεχόμενο μόνο κατά την διάρκεια της ζωντανής ροής</a:t>
            </a:r>
          </a:p>
          <a:p>
            <a:pPr>
              <a:lnSpc>
                <a:spcPct val="90000"/>
              </a:lnSpc>
              <a:buClr>
                <a:srgbClr val="8AD0D6"/>
              </a:buClr>
              <a:buFont typeface="Arial" charset="2"/>
              <a:buChar char="•"/>
            </a:pPr>
            <a:r>
              <a:rPr lang="el-GR" sz="1800" dirty="0">
                <a:latin typeface="Calibri"/>
                <a:cs typeface="Calibri"/>
              </a:rPr>
              <a:t>Δυνατότητα αλληλεπίδρασης σε πραγματικό χρόνο</a:t>
            </a:r>
          </a:p>
          <a:p>
            <a:pPr>
              <a:lnSpc>
                <a:spcPct val="90000"/>
              </a:lnSpc>
              <a:buClr>
                <a:srgbClr val="8AD0D6"/>
              </a:buClr>
              <a:buFont typeface="Arial" charset="2"/>
              <a:buChar char="•"/>
            </a:pPr>
            <a:r>
              <a:rPr lang="el-GR" sz="1800" dirty="0">
                <a:latin typeface="Calibri"/>
                <a:cs typeface="Calibri"/>
              </a:rPr>
              <a:t>Λιγότερη ελεγχόμενη, περισσότερο αυθόρμητη</a:t>
            </a:r>
          </a:p>
          <a:p>
            <a:pPr>
              <a:lnSpc>
                <a:spcPct val="90000"/>
              </a:lnSpc>
              <a:buClr>
                <a:srgbClr val="8AD0D6"/>
              </a:buClr>
              <a:buFont typeface="Arial" charset="2"/>
              <a:buChar char="•"/>
            </a:pPr>
            <a:r>
              <a:rPr lang="el-GR" sz="1800" dirty="0">
                <a:latin typeface="Calibri"/>
                <a:cs typeface="Calibri"/>
              </a:rPr>
              <a:t>Απαιτεί ισχυρή σύνδεση στο διαδίκτυο για ποιοτική εμπειρία</a:t>
            </a:r>
          </a:p>
          <a:p>
            <a:pPr marL="0" indent="0">
              <a:lnSpc>
                <a:spcPct val="90000"/>
              </a:lnSpc>
              <a:buClr>
                <a:srgbClr val="8AD0D6"/>
              </a:buClr>
              <a:buNone/>
            </a:pPr>
            <a:r>
              <a:rPr lang="el-GR" sz="1800" err="1">
                <a:latin typeface="Calibri"/>
                <a:cs typeface="Calibri"/>
              </a:rPr>
              <a:t>Video</a:t>
            </a:r>
            <a:r>
              <a:rPr lang="el-GR" sz="1800" dirty="0">
                <a:latin typeface="Calibri"/>
                <a:cs typeface="Calibri"/>
              </a:rPr>
              <a:t> On </a:t>
            </a:r>
            <a:r>
              <a:rPr lang="el-GR" sz="1800" err="1">
                <a:latin typeface="Calibri"/>
                <a:cs typeface="Calibri"/>
              </a:rPr>
              <a:t>Demand</a:t>
            </a:r>
            <a:r>
              <a:rPr lang="el-GR" sz="1800" dirty="0">
                <a:latin typeface="Calibri"/>
                <a:cs typeface="Calibri"/>
              </a:rPr>
              <a:t>:</a:t>
            </a:r>
          </a:p>
          <a:p>
            <a:pPr>
              <a:lnSpc>
                <a:spcPct val="90000"/>
              </a:lnSpc>
              <a:buFont typeface="Arial" charset="2"/>
              <a:buChar char="•"/>
            </a:pPr>
            <a:r>
              <a:rPr lang="el-GR" sz="1800" dirty="0">
                <a:latin typeface="Calibri"/>
                <a:cs typeface="Calibri"/>
              </a:rPr>
              <a:t>Διαθέσιμο ανά πάσα στιγμή για παρακολούθηση</a:t>
            </a:r>
          </a:p>
          <a:p>
            <a:pPr>
              <a:lnSpc>
                <a:spcPct val="90000"/>
              </a:lnSpc>
              <a:buClr>
                <a:srgbClr val="8AD0D6"/>
              </a:buClr>
              <a:buFont typeface="Arial" charset="2"/>
              <a:buChar char="•"/>
            </a:pPr>
            <a:r>
              <a:rPr lang="el-GR" sz="1800" dirty="0">
                <a:latin typeface="Calibri"/>
                <a:cs typeface="Calibri"/>
              </a:rPr>
              <a:t>Περιορισμένη αλληλεπίδραση</a:t>
            </a:r>
          </a:p>
          <a:p>
            <a:pPr>
              <a:lnSpc>
                <a:spcPct val="90000"/>
              </a:lnSpc>
              <a:buClr>
                <a:srgbClr val="8AD0D6"/>
              </a:buClr>
              <a:buFont typeface="Arial" charset="2"/>
              <a:buChar char="•"/>
            </a:pPr>
            <a:r>
              <a:rPr lang="el-GR" sz="1800" dirty="0">
                <a:latin typeface="Calibri"/>
                <a:cs typeface="Calibri"/>
              </a:rPr>
              <a:t>Πλήρης έλεγχος του περιεχομένου</a:t>
            </a:r>
          </a:p>
          <a:p>
            <a:pPr>
              <a:lnSpc>
                <a:spcPct val="90000"/>
              </a:lnSpc>
              <a:buClr>
                <a:srgbClr val="8AD0D6"/>
              </a:buClr>
              <a:buFont typeface="Arial" charset="2"/>
              <a:buChar char="•"/>
            </a:pPr>
            <a:r>
              <a:rPr lang="el-GR" sz="1800" dirty="0">
                <a:latin typeface="Calibri"/>
                <a:cs typeface="Calibri"/>
              </a:rPr>
              <a:t>Λιγότερο απαιτητικό περιεχόμενο μπορεί να βελτιστοποιηθεί για χαμηλές ταχύτητες διαδικτύου</a:t>
            </a:r>
          </a:p>
        </p:txBody>
      </p:sp>
      <p:pic>
        <p:nvPicPr>
          <p:cNvPr id="4" name="Εικόνα 3" descr="Live Streaming Vs Video On Demand: What's the Difference?">
            <a:extLst>
              <a:ext uri="{FF2B5EF4-FFF2-40B4-BE49-F238E27FC236}">
                <a16:creationId xmlns:a16="http://schemas.microsoft.com/office/drawing/2014/main" id="{0DB8F17D-33BC-0C9E-5642-23A6986507D7}"/>
              </a:ext>
            </a:extLst>
          </p:cNvPr>
          <p:cNvPicPr>
            <a:picLocks noChangeAspect="1"/>
          </p:cNvPicPr>
          <p:nvPr/>
        </p:nvPicPr>
        <p:blipFill>
          <a:blip r:embed="rId3"/>
          <a:stretch>
            <a:fillRect/>
          </a:stretch>
        </p:blipFill>
        <p:spPr>
          <a:xfrm>
            <a:off x="5590542" y="1942663"/>
            <a:ext cx="6532822" cy="3582164"/>
          </a:xfrm>
          <a:prstGeom prst="rect">
            <a:avLst/>
          </a:prstGeom>
          <a:effectLst>
            <a:outerShdw blurRad="50800" dist="38100" dir="5400000" algn="t" rotWithShape="0">
              <a:prstClr val="black">
                <a:alpha val="43000"/>
              </a:prstClr>
            </a:outerShdw>
          </a:effectLst>
        </p:spPr>
      </p:pic>
      <p:sp>
        <p:nvSpPr>
          <p:cNvPr id="6" name="TextBox 5">
            <a:extLst>
              <a:ext uri="{FF2B5EF4-FFF2-40B4-BE49-F238E27FC236}">
                <a16:creationId xmlns:a16="http://schemas.microsoft.com/office/drawing/2014/main" id="{2F1BB3CF-8814-BF1A-BF61-B8243F02A998}"/>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12</a:t>
            </a:r>
            <a:endParaRPr lang="el-GR" dirty="0">
              <a:solidFill>
                <a:schemeClr val="bg1"/>
              </a:solidFill>
            </a:endParaRPr>
          </a:p>
        </p:txBody>
      </p:sp>
    </p:spTree>
    <p:extLst>
      <p:ext uri="{BB962C8B-B14F-4D97-AF65-F5344CB8AC3E}">
        <p14:creationId xmlns:p14="http://schemas.microsoft.com/office/powerpoint/2010/main" val="28329994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2A6F1AA-DA31-18C6-F0FF-480C6ED560DD}"/>
              </a:ext>
            </a:extLst>
          </p:cNvPr>
          <p:cNvSpPr>
            <a:spLocks noGrp="1"/>
          </p:cNvSpPr>
          <p:nvPr>
            <p:ph type="title"/>
          </p:nvPr>
        </p:nvSpPr>
        <p:spPr>
          <a:xfrm>
            <a:off x="648930" y="629266"/>
            <a:ext cx="9252154" cy="1223983"/>
          </a:xfrm>
        </p:spPr>
        <p:txBody>
          <a:bodyPr>
            <a:normAutofit/>
          </a:bodyPr>
          <a:lstStyle/>
          <a:p>
            <a:pPr algn="ctr"/>
            <a:r>
              <a:rPr lang="el-GR">
                <a:latin typeface="Calibri"/>
                <a:cs typeface="Calibri"/>
              </a:rPr>
              <a:t>Πρωτόκολλα ροής ενός VOD</a:t>
            </a:r>
          </a:p>
        </p:txBody>
      </p:sp>
      <p:sp>
        <p:nvSpPr>
          <p:cNvPr id="3" name="Θέση περιεχομένου 2">
            <a:extLst>
              <a:ext uri="{FF2B5EF4-FFF2-40B4-BE49-F238E27FC236}">
                <a16:creationId xmlns:a16="http://schemas.microsoft.com/office/drawing/2014/main" id="{BCD6B8E8-7D43-A008-AC32-F9861FEC74C7}"/>
              </a:ext>
            </a:extLst>
          </p:cNvPr>
          <p:cNvSpPr>
            <a:spLocks noGrp="1"/>
          </p:cNvSpPr>
          <p:nvPr>
            <p:ph idx="1"/>
          </p:nvPr>
        </p:nvSpPr>
        <p:spPr>
          <a:xfrm>
            <a:off x="1103311" y="2052214"/>
            <a:ext cx="4338409" cy="4196185"/>
          </a:xfrm>
        </p:spPr>
        <p:txBody>
          <a:bodyPr vert="horz" lIns="91440" tIns="45720" rIns="91440" bIns="45720" rtlCol="0" anchor="t">
            <a:normAutofit/>
          </a:bodyPr>
          <a:lstStyle/>
          <a:p>
            <a:pPr marL="0" indent="0">
              <a:lnSpc>
                <a:spcPct val="90000"/>
              </a:lnSpc>
              <a:buNone/>
            </a:pPr>
            <a:r>
              <a:rPr lang="el-GR" sz="1700" dirty="0">
                <a:latin typeface="Calibri"/>
                <a:cs typeface="Calibri"/>
              </a:rPr>
              <a:t>Στις μέρες μας το </a:t>
            </a:r>
            <a:r>
              <a:rPr lang="el-GR" sz="1700" dirty="0" err="1">
                <a:latin typeface="Calibri"/>
                <a:cs typeface="Calibri"/>
              </a:rPr>
              <a:t>vod</a:t>
            </a:r>
            <a:r>
              <a:rPr lang="el-GR" sz="1700" dirty="0">
                <a:latin typeface="Calibri"/>
                <a:cs typeface="Calibri"/>
              </a:rPr>
              <a:t> με δεδομένο την τεράστια ανάπτυξη της τεχνολογίας βασίζεται σε μία μεγάλη γκάμα πρωτοκόλλων ροής όπως είναι</a:t>
            </a:r>
            <a:endParaRPr lang="el-GR" dirty="0"/>
          </a:p>
          <a:p>
            <a:pPr>
              <a:lnSpc>
                <a:spcPct val="90000"/>
              </a:lnSpc>
              <a:buFont typeface="Arial" charset="2"/>
              <a:buChar char="•"/>
            </a:pPr>
            <a:r>
              <a:rPr lang="el-GR" sz="1700" dirty="0">
                <a:latin typeface="Calibri"/>
                <a:cs typeface="Calibri"/>
              </a:rPr>
              <a:t>Ζωντανή ροή HTTP(HLS)</a:t>
            </a:r>
          </a:p>
          <a:p>
            <a:pPr>
              <a:lnSpc>
                <a:spcPct val="90000"/>
              </a:lnSpc>
              <a:buClr>
                <a:srgbClr val="8AD0D6"/>
              </a:buClr>
              <a:buFont typeface="Arial" charset="2"/>
              <a:buChar char="•"/>
            </a:pPr>
            <a:r>
              <a:rPr lang="el-GR" sz="1700" dirty="0">
                <a:latin typeface="Calibri"/>
                <a:cs typeface="Calibri"/>
              </a:rPr>
              <a:t>Δυναμική προσαρμοστική ροή μέσω HTTP(DASH)</a:t>
            </a:r>
          </a:p>
          <a:p>
            <a:pPr marL="0" indent="0">
              <a:lnSpc>
                <a:spcPct val="90000"/>
              </a:lnSpc>
              <a:buClr>
                <a:srgbClr val="8AD0D6"/>
              </a:buClr>
              <a:buNone/>
            </a:pPr>
            <a:r>
              <a:rPr lang="el-GR" sz="1700" dirty="0" err="1">
                <a:latin typeface="Calibri"/>
                <a:cs typeface="Calibri"/>
              </a:rPr>
              <a:t>Oυσιαστικά</a:t>
            </a:r>
            <a:r>
              <a:rPr lang="el-GR" sz="1700" dirty="0">
                <a:latin typeface="Calibri"/>
                <a:cs typeface="Calibri"/>
              </a:rPr>
              <a:t> η δουλειά αυτών των πρωτοκόλλων είναι να προσαρμόζουν την ποιότητα του βίντεο με βάση την ταχύτητα της σύνδεσης διαδικτύου του χρήστη. Ωστόσο σχεδόν πάντα δίνουν την δυνατότητα προσαρμογής της ποιότητας στον χρήστη σύμφωνα με τις δυνατότητες του</a:t>
            </a:r>
          </a:p>
          <a:p>
            <a:pPr marL="0" indent="0">
              <a:lnSpc>
                <a:spcPct val="90000"/>
              </a:lnSpc>
              <a:buNone/>
            </a:pPr>
            <a:endParaRPr lang="el-GR" sz="1700">
              <a:latin typeface="Calibri"/>
              <a:cs typeface="Calibri"/>
            </a:endParaRPr>
          </a:p>
        </p:txBody>
      </p:sp>
      <p:pic>
        <p:nvPicPr>
          <p:cNvPr id="5" name="Εικόνα 4" descr="HTTP/2 Protocol - HTTP/2.0 | Hypertext Transfer Protocol Version 2">
            <a:extLst>
              <a:ext uri="{FF2B5EF4-FFF2-40B4-BE49-F238E27FC236}">
                <a16:creationId xmlns:a16="http://schemas.microsoft.com/office/drawing/2014/main" id="{F52928CC-3908-A16B-ABFD-1A933AD3DD89}"/>
              </a:ext>
            </a:extLst>
          </p:cNvPr>
          <p:cNvPicPr>
            <a:picLocks noChangeAspect="1"/>
          </p:cNvPicPr>
          <p:nvPr/>
        </p:nvPicPr>
        <p:blipFill>
          <a:blip r:embed="rId3"/>
          <a:stretch>
            <a:fillRect/>
          </a:stretch>
        </p:blipFill>
        <p:spPr>
          <a:xfrm>
            <a:off x="6091916" y="2698810"/>
            <a:ext cx="5451627" cy="2902991"/>
          </a:xfrm>
          <a:prstGeom prst="rect">
            <a:avLst/>
          </a:prstGeom>
          <a:effectLst>
            <a:outerShdw blurRad="50800" dist="38100" dir="5400000" algn="t" rotWithShape="0">
              <a:prstClr val="black">
                <a:alpha val="43000"/>
              </a:prstClr>
            </a:outerShdw>
          </a:effectLst>
        </p:spPr>
      </p:pic>
      <p:sp>
        <p:nvSpPr>
          <p:cNvPr id="6" name="TextBox 5">
            <a:extLst>
              <a:ext uri="{FF2B5EF4-FFF2-40B4-BE49-F238E27FC236}">
                <a16:creationId xmlns:a16="http://schemas.microsoft.com/office/drawing/2014/main" id="{E5070636-CE3F-BADD-71F8-8F2B06B58FAA}"/>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13</a:t>
            </a:r>
            <a:endParaRPr lang="el-GR" dirty="0">
              <a:solidFill>
                <a:schemeClr val="bg1"/>
              </a:solidFill>
            </a:endParaRPr>
          </a:p>
        </p:txBody>
      </p:sp>
    </p:spTree>
    <p:extLst>
      <p:ext uri="{BB962C8B-B14F-4D97-AF65-F5344CB8AC3E}">
        <p14:creationId xmlns:p14="http://schemas.microsoft.com/office/powerpoint/2010/main" val="4292973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DE7C3FA3-9AD2-BA82-BFC1-39C93EDE7476}"/>
              </a:ext>
            </a:extLst>
          </p:cNvPr>
          <p:cNvSpPr>
            <a:spLocks noGrp="1"/>
          </p:cNvSpPr>
          <p:nvPr>
            <p:ph type="title"/>
          </p:nvPr>
        </p:nvSpPr>
        <p:spPr>
          <a:xfrm>
            <a:off x="648930" y="629266"/>
            <a:ext cx="9252154" cy="1223983"/>
          </a:xfrm>
        </p:spPr>
        <p:txBody>
          <a:bodyPr>
            <a:normAutofit/>
          </a:bodyPr>
          <a:lstStyle/>
          <a:p>
            <a:pPr algn="ctr"/>
            <a:r>
              <a:rPr lang="el-GR">
                <a:latin typeface="Calibri"/>
                <a:cs typeface="Calibri"/>
              </a:rPr>
              <a:t>Αρχιτεκτονική ενός </a:t>
            </a:r>
            <a:r>
              <a:rPr lang="el-GR" err="1">
                <a:latin typeface="Calibri"/>
                <a:cs typeface="Calibri"/>
              </a:rPr>
              <a:t>Video</a:t>
            </a:r>
            <a:r>
              <a:rPr lang="el-GR">
                <a:latin typeface="Calibri"/>
                <a:cs typeface="Calibri"/>
              </a:rPr>
              <a:t>-On-</a:t>
            </a:r>
            <a:r>
              <a:rPr lang="el-GR" err="1">
                <a:latin typeface="Calibri"/>
                <a:cs typeface="Calibri"/>
              </a:rPr>
              <a:t>Demand</a:t>
            </a:r>
            <a:endParaRPr lang="el-GR">
              <a:latin typeface="Calibri"/>
              <a:cs typeface="Calibri"/>
            </a:endParaRPr>
          </a:p>
        </p:txBody>
      </p:sp>
      <p:pic>
        <p:nvPicPr>
          <p:cNvPr id="4" name="Εικόνα 3" descr="Εικόνα που περιέχει διάγραμμα, κείμενο, Σχέδιο, γραμμή&#10;&#10;Περιγραφή που δημιουργήθηκε αυτόματα">
            <a:extLst>
              <a:ext uri="{FF2B5EF4-FFF2-40B4-BE49-F238E27FC236}">
                <a16:creationId xmlns:a16="http://schemas.microsoft.com/office/drawing/2014/main" id="{A7C25D54-284B-F286-1434-055FD7962DF5}"/>
              </a:ext>
            </a:extLst>
          </p:cNvPr>
          <p:cNvPicPr>
            <a:picLocks noChangeAspect="1"/>
          </p:cNvPicPr>
          <p:nvPr/>
        </p:nvPicPr>
        <p:blipFill>
          <a:blip r:embed="rId3"/>
          <a:stretch>
            <a:fillRect/>
          </a:stretch>
        </p:blipFill>
        <p:spPr>
          <a:xfrm>
            <a:off x="647959" y="2016897"/>
            <a:ext cx="5451627" cy="3979687"/>
          </a:xfrm>
          <a:prstGeom prst="rect">
            <a:avLst/>
          </a:prstGeom>
          <a:effectLst>
            <a:outerShdw blurRad="50800" dist="38100" dir="5400000" algn="t" rotWithShape="0">
              <a:prstClr val="black">
                <a:alpha val="43000"/>
              </a:prstClr>
            </a:outerShdw>
          </a:effectLst>
        </p:spPr>
      </p:pic>
      <p:sp>
        <p:nvSpPr>
          <p:cNvPr id="3" name="Θέση περιεχομένου 2">
            <a:extLst>
              <a:ext uri="{FF2B5EF4-FFF2-40B4-BE49-F238E27FC236}">
                <a16:creationId xmlns:a16="http://schemas.microsoft.com/office/drawing/2014/main" id="{FCA1D7CF-B4FF-B87F-2906-2E902182061B}"/>
              </a:ext>
            </a:extLst>
          </p:cNvPr>
          <p:cNvSpPr>
            <a:spLocks noGrp="1"/>
          </p:cNvSpPr>
          <p:nvPr>
            <p:ph idx="1"/>
          </p:nvPr>
        </p:nvSpPr>
        <p:spPr>
          <a:xfrm>
            <a:off x="6421121" y="2085344"/>
            <a:ext cx="4569901" cy="4163055"/>
          </a:xfrm>
        </p:spPr>
        <p:txBody>
          <a:bodyPr vert="horz" lIns="91440" tIns="45720" rIns="91440" bIns="45720" rtlCol="0" anchor="t">
            <a:normAutofit/>
          </a:bodyPr>
          <a:lstStyle/>
          <a:p>
            <a:pPr>
              <a:lnSpc>
                <a:spcPct val="90000"/>
              </a:lnSpc>
              <a:buFont typeface="Arial" charset="2"/>
              <a:buChar char="•"/>
            </a:pPr>
            <a:r>
              <a:rPr lang="el-GR" dirty="0">
                <a:latin typeface="Calibri"/>
                <a:cs typeface="Calibri"/>
              </a:rPr>
              <a:t>Η κατασκευή κάθε VOD μπορεί να διαφέρει μεταξύ κάθε εταιρίας που τα δημιουργεί. Ωστόσο η πιο γνωστή προσέγγιση αρχιτεκτονικής περιλαμβάνει</a:t>
            </a:r>
            <a:endParaRPr lang="el-GR" dirty="0"/>
          </a:p>
          <a:p>
            <a:pPr marL="0" indent="0">
              <a:lnSpc>
                <a:spcPct val="90000"/>
              </a:lnSpc>
              <a:buClr>
                <a:srgbClr val="8AD0D6"/>
              </a:buClr>
              <a:buNone/>
            </a:pPr>
            <a:r>
              <a:rPr lang="el-GR" dirty="0">
                <a:latin typeface="Calibri"/>
                <a:cs typeface="Calibri"/>
              </a:rPr>
              <a:t>α) Κεντρική μονάδα επεξεργασίας</a:t>
            </a:r>
          </a:p>
          <a:p>
            <a:pPr marL="0" indent="0">
              <a:lnSpc>
                <a:spcPct val="90000"/>
              </a:lnSpc>
              <a:buNone/>
            </a:pPr>
            <a:r>
              <a:rPr lang="el-GR" dirty="0">
                <a:latin typeface="Calibri"/>
                <a:cs typeface="Calibri"/>
              </a:rPr>
              <a:t>β) Μνήμη μόνο διαβάσματος</a:t>
            </a:r>
          </a:p>
          <a:p>
            <a:pPr marL="0" indent="0">
              <a:lnSpc>
                <a:spcPct val="90000"/>
              </a:lnSpc>
              <a:buNone/>
            </a:pPr>
            <a:r>
              <a:rPr lang="el-GR" dirty="0">
                <a:latin typeface="Calibri"/>
                <a:cs typeface="Calibri"/>
              </a:rPr>
              <a:t>γ) Μνήμη τυχαίας προσπέλασης</a:t>
            </a:r>
          </a:p>
          <a:p>
            <a:pPr marL="0" indent="0">
              <a:lnSpc>
                <a:spcPct val="90000"/>
              </a:lnSpc>
              <a:buNone/>
            </a:pPr>
            <a:r>
              <a:rPr lang="el-GR" dirty="0">
                <a:latin typeface="Calibri"/>
                <a:cs typeface="Calibri"/>
              </a:rPr>
              <a:t>δ) Ελεγκτή εισόδου και εξόδου</a:t>
            </a:r>
          </a:p>
          <a:p>
            <a:pPr marL="0" indent="0">
              <a:lnSpc>
                <a:spcPct val="90000"/>
              </a:lnSpc>
              <a:buNone/>
            </a:pPr>
            <a:r>
              <a:rPr lang="el-GR" dirty="0">
                <a:latin typeface="Calibri"/>
                <a:cs typeface="Calibri"/>
              </a:rPr>
              <a:t>ε) Αποκωδικοποιητή και αλληλεπίδραση με το δίκτυο (MPEG)</a:t>
            </a:r>
          </a:p>
          <a:p>
            <a:pPr marL="0" indent="0">
              <a:lnSpc>
                <a:spcPct val="90000"/>
              </a:lnSpc>
              <a:buNone/>
            </a:pPr>
            <a:endParaRPr lang="el-GR"/>
          </a:p>
        </p:txBody>
      </p:sp>
      <p:sp>
        <p:nvSpPr>
          <p:cNvPr id="6" name="TextBox 5">
            <a:extLst>
              <a:ext uri="{FF2B5EF4-FFF2-40B4-BE49-F238E27FC236}">
                <a16:creationId xmlns:a16="http://schemas.microsoft.com/office/drawing/2014/main" id="{B9595173-8B61-5135-0A72-8C7988791D6B}"/>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14</a:t>
            </a:r>
            <a:endParaRPr lang="el-GR" dirty="0">
              <a:solidFill>
                <a:schemeClr val="bg1"/>
              </a:solidFill>
            </a:endParaRPr>
          </a:p>
        </p:txBody>
      </p:sp>
    </p:spTree>
    <p:extLst>
      <p:ext uri="{BB962C8B-B14F-4D97-AF65-F5344CB8AC3E}">
        <p14:creationId xmlns:p14="http://schemas.microsoft.com/office/powerpoint/2010/main" val="529920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F3F4807A-5068-4492-8025-D75F320E9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95C2DCCA-89B8-D015-5B9E-595385232B7E}"/>
              </a:ext>
            </a:extLst>
          </p:cNvPr>
          <p:cNvSpPr>
            <a:spLocks noGrp="1"/>
          </p:cNvSpPr>
          <p:nvPr>
            <p:ph type="title"/>
          </p:nvPr>
        </p:nvSpPr>
        <p:spPr>
          <a:xfrm>
            <a:off x="7920155" y="1818938"/>
            <a:ext cx="3624146" cy="2089355"/>
          </a:xfrm>
        </p:spPr>
        <p:txBody>
          <a:bodyPr vert="horz" lIns="91440" tIns="45720" rIns="91440" bIns="45720" rtlCol="0" anchor="b">
            <a:normAutofit/>
          </a:bodyPr>
          <a:lstStyle/>
          <a:p>
            <a:pPr algn="ctr">
              <a:lnSpc>
                <a:spcPct val="90000"/>
              </a:lnSpc>
            </a:pPr>
            <a:r>
              <a:rPr lang="en-US" sz="3000" dirty="0">
                <a:solidFill>
                  <a:srgbClr val="EBEBEB"/>
                </a:solidFill>
                <a:latin typeface="Calibri"/>
                <a:cs typeface="Calibri"/>
              </a:rPr>
              <a:t>Η επ</a:t>
            </a:r>
            <a:r>
              <a:rPr lang="en-US" sz="3000" dirty="0" err="1">
                <a:solidFill>
                  <a:srgbClr val="EBEBEB"/>
                </a:solidFill>
                <a:latin typeface="Calibri"/>
                <a:cs typeface="Calibri"/>
              </a:rPr>
              <a:t>ιρροή</a:t>
            </a:r>
            <a:r>
              <a:rPr lang="en-US" sz="3000" dirty="0">
                <a:solidFill>
                  <a:srgbClr val="EBEBEB"/>
                </a:solidFill>
                <a:latin typeface="Calibri"/>
                <a:cs typeface="Calibri"/>
              </a:rPr>
              <a:t> </a:t>
            </a:r>
            <a:r>
              <a:rPr lang="en-US" sz="3000" dirty="0" err="1">
                <a:solidFill>
                  <a:srgbClr val="EBEBEB"/>
                </a:solidFill>
                <a:latin typeface="Calibri"/>
                <a:cs typeface="Calibri"/>
              </a:rPr>
              <a:t>του</a:t>
            </a:r>
            <a:r>
              <a:rPr lang="en-US" sz="3000" dirty="0">
                <a:solidFill>
                  <a:srgbClr val="EBEBEB"/>
                </a:solidFill>
                <a:latin typeface="Calibri"/>
                <a:cs typeface="Calibri"/>
              </a:rPr>
              <a:t> VOD </a:t>
            </a:r>
            <a:r>
              <a:rPr lang="en-US" sz="3000" dirty="0" err="1">
                <a:solidFill>
                  <a:srgbClr val="EBEBEB"/>
                </a:solidFill>
                <a:latin typeface="Calibri"/>
                <a:cs typeface="Calibri"/>
              </a:rPr>
              <a:t>στην</a:t>
            </a:r>
            <a:r>
              <a:rPr lang="en-US" sz="3000" dirty="0">
                <a:solidFill>
                  <a:srgbClr val="EBEBEB"/>
                </a:solidFill>
                <a:latin typeface="Calibri"/>
                <a:cs typeface="Calibri"/>
              </a:rPr>
              <a:t> β</a:t>
            </a:r>
            <a:r>
              <a:rPr lang="en-US" sz="3000" dirty="0" err="1">
                <a:solidFill>
                  <a:srgbClr val="EBEBEB"/>
                </a:solidFill>
                <a:latin typeface="Calibri"/>
                <a:cs typeface="Calibri"/>
              </a:rPr>
              <a:t>ιομηχ</a:t>
            </a:r>
            <a:r>
              <a:rPr lang="en-US" sz="3000" dirty="0">
                <a:solidFill>
                  <a:srgbClr val="EBEBEB"/>
                </a:solidFill>
                <a:latin typeface="Calibri"/>
                <a:cs typeface="Calibri"/>
              </a:rPr>
              <a:t>α</a:t>
            </a:r>
            <a:r>
              <a:rPr lang="en-US" sz="3000" dirty="0" err="1">
                <a:solidFill>
                  <a:srgbClr val="EBEBEB"/>
                </a:solidFill>
                <a:latin typeface="Calibri"/>
                <a:cs typeface="Calibri"/>
              </a:rPr>
              <a:t>νί</a:t>
            </a:r>
            <a:r>
              <a:rPr lang="en-US" sz="3000" dirty="0">
                <a:solidFill>
                  <a:srgbClr val="EBEBEB"/>
                </a:solidFill>
                <a:latin typeface="Calibri"/>
                <a:cs typeface="Calibri"/>
              </a:rPr>
              <a:t>α </a:t>
            </a:r>
            <a:r>
              <a:rPr lang="en-US" sz="3000" dirty="0" err="1">
                <a:solidFill>
                  <a:srgbClr val="EBEBEB"/>
                </a:solidFill>
                <a:latin typeface="Calibri"/>
                <a:cs typeface="Calibri"/>
              </a:rPr>
              <a:t>του</a:t>
            </a:r>
            <a:r>
              <a:rPr lang="en-US" sz="3000" dirty="0">
                <a:solidFill>
                  <a:srgbClr val="EBEBEB"/>
                </a:solidFill>
                <a:latin typeface="Calibri"/>
                <a:cs typeface="Calibri"/>
              </a:rPr>
              <a:t> </a:t>
            </a:r>
            <a:r>
              <a:rPr lang="en-US" sz="3000" dirty="0" err="1">
                <a:solidFill>
                  <a:srgbClr val="EBEBEB"/>
                </a:solidFill>
                <a:latin typeface="Calibri"/>
                <a:cs typeface="Calibri"/>
              </a:rPr>
              <a:t>κινημ</a:t>
            </a:r>
            <a:r>
              <a:rPr lang="en-US" sz="3000" dirty="0">
                <a:solidFill>
                  <a:srgbClr val="EBEBEB"/>
                </a:solidFill>
                <a:latin typeface="Calibri"/>
                <a:cs typeface="Calibri"/>
              </a:rPr>
              <a:t>α</a:t>
            </a:r>
            <a:r>
              <a:rPr lang="en-US" sz="3000" dirty="0" err="1">
                <a:solidFill>
                  <a:srgbClr val="EBEBEB"/>
                </a:solidFill>
                <a:latin typeface="Calibri"/>
                <a:cs typeface="Calibri"/>
              </a:rPr>
              <a:t>τογράφου</a:t>
            </a:r>
            <a:endParaRPr lang="en-US" sz="3000" dirty="0">
              <a:solidFill>
                <a:srgbClr val="EBEBEB"/>
              </a:solidFill>
              <a:latin typeface="Calibri"/>
              <a:cs typeface="Calibri"/>
            </a:endParaRPr>
          </a:p>
        </p:txBody>
      </p:sp>
      <p:sp>
        <p:nvSpPr>
          <p:cNvPr id="23" name="Freeform 36">
            <a:extLst>
              <a:ext uri="{FF2B5EF4-FFF2-40B4-BE49-F238E27FC236}">
                <a16:creationId xmlns:a16="http://schemas.microsoft.com/office/drawing/2014/main" id="{B24996F8-180C-4DCB-8A26-DFA336CDE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13666"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Θέση περιεχομένου 3" descr="Streaming services challenge the future of movie theaters - The Daily  Universe">
            <a:extLst>
              <a:ext uri="{FF2B5EF4-FFF2-40B4-BE49-F238E27FC236}">
                <a16:creationId xmlns:a16="http://schemas.microsoft.com/office/drawing/2014/main" id="{13D37C8C-D658-7EEB-8751-638FE1522B1E}"/>
              </a:ext>
            </a:extLst>
          </p:cNvPr>
          <p:cNvPicPr>
            <a:picLocks noGrp="1" noChangeAspect="1"/>
          </p:cNvPicPr>
          <p:nvPr>
            <p:ph idx="1"/>
          </p:nvPr>
        </p:nvPicPr>
        <p:blipFill rotWithShape="1">
          <a:blip r:embed="rId7"/>
          <a:srcRect l="16166" r="9154" b="-1"/>
          <a:stretch/>
        </p:blipFill>
        <p:spPr>
          <a:xfrm>
            <a:off x="20" y="10"/>
            <a:ext cx="7759920" cy="6857991"/>
          </a:xfrm>
          <a:custGeom>
            <a:avLst/>
            <a:gdLst/>
            <a:ahLst/>
            <a:cxnLst/>
            <a:rect l="l" t="t" r="r" b="b"/>
            <a:pathLst>
              <a:path w="7759940" h="6858001">
                <a:moveTo>
                  <a:pt x="0" y="0"/>
                </a:moveTo>
                <a:lnTo>
                  <a:pt x="1296537" y="0"/>
                </a:lnTo>
                <a:lnTo>
                  <a:pt x="1296537" y="1"/>
                </a:lnTo>
                <a:lnTo>
                  <a:pt x="6415225" y="1"/>
                </a:lnTo>
                <a:lnTo>
                  <a:pt x="6415225" y="0"/>
                </a:lnTo>
                <a:lnTo>
                  <a:pt x="7758763" y="0"/>
                </a:lnTo>
                <a:lnTo>
                  <a:pt x="7733718" y="155677"/>
                </a:lnTo>
                <a:lnTo>
                  <a:pt x="7709849" y="310668"/>
                </a:lnTo>
                <a:lnTo>
                  <a:pt x="7686485" y="466344"/>
                </a:lnTo>
                <a:lnTo>
                  <a:pt x="7666482" y="622707"/>
                </a:lnTo>
                <a:lnTo>
                  <a:pt x="7646311" y="778383"/>
                </a:lnTo>
                <a:lnTo>
                  <a:pt x="7627485" y="934746"/>
                </a:lnTo>
                <a:lnTo>
                  <a:pt x="7611349" y="1089051"/>
                </a:lnTo>
                <a:lnTo>
                  <a:pt x="7596053" y="1245413"/>
                </a:lnTo>
                <a:lnTo>
                  <a:pt x="7582101" y="1401090"/>
                </a:lnTo>
                <a:lnTo>
                  <a:pt x="7569999" y="1554023"/>
                </a:lnTo>
                <a:lnTo>
                  <a:pt x="7557896" y="1709014"/>
                </a:lnTo>
                <a:lnTo>
                  <a:pt x="7547811" y="1861947"/>
                </a:lnTo>
                <a:lnTo>
                  <a:pt x="7539911" y="2014881"/>
                </a:lnTo>
                <a:lnTo>
                  <a:pt x="7531674" y="2167128"/>
                </a:lnTo>
                <a:lnTo>
                  <a:pt x="7524783" y="2318004"/>
                </a:lnTo>
                <a:lnTo>
                  <a:pt x="7519908" y="2467509"/>
                </a:lnTo>
                <a:lnTo>
                  <a:pt x="7515706" y="2617013"/>
                </a:lnTo>
                <a:lnTo>
                  <a:pt x="7511672" y="2765146"/>
                </a:lnTo>
                <a:lnTo>
                  <a:pt x="7509823" y="2911221"/>
                </a:lnTo>
                <a:lnTo>
                  <a:pt x="7507806" y="3057297"/>
                </a:lnTo>
                <a:lnTo>
                  <a:pt x="7506797" y="3201315"/>
                </a:lnTo>
                <a:lnTo>
                  <a:pt x="7507806" y="3343961"/>
                </a:lnTo>
                <a:lnTo>
                  <a:pt x="7507806" y="3485236"/>
                </a:lnTo>
                <a:lnTo>
                  <a:pt x="7509823" y="3625139"/>
                </a:lnTo>
                <a:lnTo>
                  <a:pt x="7512848" y="3762299"/>
                </a:lnTo>
                <a:lnTo>
                  <a:pt x="7515706" y="3898087"/>
                </a:lnTo>
                <a:lnTo>
                  <a:pt x="7518900" y="4031133"/>
                </a:lnTo>
                <a:lnTo>
                  <a:pt x="7523774" y="4163492"/>
                </a:lnTo>
                <a:lnTo>
                  <a:pt x="7528985" y="4293793"/>
                </a:lnTo>
                <a:lnTo>
                  <a:pt x="7533691" y="4421352"/>
                </a:lnTo>
                <a:lnTo>
                  <a:pt x="7546971" y="4670298"/>
                </a:lnTo>
                <a:lnTo>
                  <a:pt x="7561090" y="4908956"/>
                </a:lnTo>
                <a:lnTo>
                  <a:pt x="7575882" y="5138013"/>
                </a:lnTo>
                <a:lnTo>
                  <a:pt x="7592187" y="5354726"/>
                </a:lnTo>
                <a:lnTo>
                  <a:pt x="7609164" y="5561838"/>
                </a:lnTo>
                <a:lnTo>
                  <a:pt x="7627485" y="5753862"/>
                </a:lnTo>
                <a:lnTo>
                  <a:pt x="7645471" y="5934227"/>
                </a:lnTo>
                <a:lnTo>
                  <a:pt x="7663456" y="6100191"/>
                </a:lnTo>
                <a:lnTo>
                  <a:pt x="7680433" y="6252438"/>
                </a:lnTo>
                <a:lnTo>
                  <a:pt x="7696570" y="6387541"/>
                </a:lnTo>
                <a:lnTo>
                  <a:pt x="7711866" y="6509613"/>
                </a:lnTo>
                <a:lnTo>
                  <a:pt x="7724641" y="6612483"/>
                </a:lnTo>
                <a:lnTo>
                  <a:pt x="7736743" y="6698894"/>
                </a:lnTo>
                <a:lnTo>
                  <a:pt x="7754057" y="6817538"/>
                </a:lnTo>
                <a:lnTo>
                  <a:pt x="7759940" y="6858000"/>
                </a:lnTo>
                <a:lnTo>
                  <a:pt x="6854586" y="6858000"/>
                </a:lnTo>
                <a:lnTo>
                  <a:pt x="6854586" y="6858001"/>
                </a:lnTo>
                <a:lnTo>
                  <a:pt x="764022" y="6858001"/>
                </a:lnTo>
                <a:lnTo>
                  <a:pt x="764022" y="6858000"/>
                </a:lnTo>
                <a:lnTo>
                  <a:pt x="0" y="6858000"/>
                </a:lnTo>
                <a:close/>
              </a:path>
            </a:pathLst>
          </a:custGeom>
        </p:spPr>
      </p:pic>
      <p:sp>
        <p:nvSpPr>
          <p:cNvPr id="25" name="Rectangle 24">
            <a:extLst>
              <a:ext uri="{FF2B5EF4-FFF2-40B4-BE49-F238E27FC236}">
                <a16:creationId xmlns:a16="http://schemas.microsoft.com/office/drawing/2014/main" id="{630182B0-3559-41D5-9EBC-0BD86BEDA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TextBox 4">
            <a:extLst>
              <a:ext uri="{FF2B5EF4-FFF2-40B4-BE49-F238E27FC236}">
                <a16:creationId xmlns:a16="http://schemas.microsoft.com/office/drawing/2014/main" id="{A919C500-14EF-BDB9-3E99-052BAD32ED71}"/>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15</a:t>
            </a:r>
            <a:endParaRPr lang="el-GR" dirty="0">
              <a:solidFill>
                <a:schemeClr val="bg1"/>
              </a:solidFill>
            </a:endParaRPr>
          </a:p>
        </p:txBody>
      </p:sp>
    </p:spTree>
    <p:extLst>
      <p:ext uri="{BB962C8B-B14F-4D97-AF65-F5344CB8AC3E}">
        <p14:creationId xmlns:p14="http://schemas.microsoft.com/office/powerpoint/2010/main" val="40182767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460281E4-6424-6EAF-5FC2-03168BD69E20}"/>
              </a:ext>
            </a:extLst>
          </p:cNvPr>
          <p:cNvSpPr>
            <a:spLocks noGrp="1"/>
          </p:cNvSpPr>
          <p:nvPr>
            <p:ph type="title"/>
          </p:nvPr>
        </p:nvSpPr>
        <p:spPr>
          <a:xfrm>
            <a:off x="648931" y="629266"/>
            <a:ext cx="4166510" cy="1622321"/>
          </a:xfrm>
        </p:spPr>
        <p:txBody>
          <a:bodyPr>
            <a:normAutofit/>
          </a:bodyPr>
          <a:lstStyle/>
          <a:p>
            <a:pPr marL="742950" indent="-742950">
              <a:lnSpc>
                <a:spcPct val="90000"/>
              </a:lnSpc>
              <a:buAutoNum type="arabicParenR"/>
            </a:pPr>
            <a:r>
              <a:rPr lang="el-GR" sz="3600">
                <a:solidFill>
                  <a:srgbClr val="EBEBEB"/>
                </a:solidFill>
                <a:latin typeface="Calibri"/>
                <a:cs typeface="Calibri"/>
              </a:rPr>
              <a:t>Αλλαγή στο μοντέλο διανομής</a:t>
            </a:r>
          </a:p>
        </p:txBody>
      </p:sp>
      <p:sp>
        <p:nvSpPr>
          <p:cNvPr id="17"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9" name="Freeform: Shape 18">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Εικόνα 4" descr="10 Reasons to Have a Home Cinema Room - Trusted Technology">
            <a:extLst>
              <a:ext uri="{FF2B5EF4-FFF2-40B4-BE49-F238E27FC236}">
                <a16:creationId xmlns:a16="http://schemas.microsoft.com/office/drawing/2014/main" id="{85676978-C179-7551-C60D-C53E7E936266}"/>
              </a:ext>
            </a:extLst>
          </p:cNvPr>
          <p:cNvPicPr>
            <a:picLocks noChangeAspect="1"/>
          </p:cNvPicPr>
          <p:nvPr/>
        </p:nvPicPr>
        <p:blipFill rotWithShape="1">
          <a:blip r:embed="rId2"/>
          <a:stretch/>
        </p:blipFill>
        <p:spPr>
          <a:xfrm>
            <a:off x="6093992" y="1896217"/>
            <a:ext cx="5449889" cy="3065562"/>
          </a:xfrm>
          <a:prstGeom prst="rect">
            <a:avLst/>
          </a:prstGeom>
          <a:effectLst/>
        </p:spPr>
      </p:pic>
      <p:sp>
        <p:nvSpPr>
          <p:cNvPr id="21" name="Rectangle 20">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Θέση περιεχομένου 2">
            <a:extLst>
              <a:ext uri="{FF2B5EF4-FFF2-40B4-BE49-F238E27FC236}">
                <a16:creationId xmlns:a16="http://schemas.microsoft.com/office/drawing/2014/main" id="{6A91865F-5597-78E5-5620-A2634A7F0E07}"/>
              </a:ext>
            </a:extLst>
          </p:cNvPr>
          <p:cNvSpPr>
            <a:spLocks noGrp="1"/>
          </p:cNvSpPr>
          <p:nvPr>
            <p:ph idx="1"/>
          </p:nvPr>
        </p:nvSpPr>
        <p:spPr>
          <a:xfrm>
            <a:off x="648931" y="2438400"/>
            <a:ext cx="4166509" cy="3785419"/>
          </a:xfrm>
        </p:spPr>
        <p:txBody>
          <a:bodyPr vert="horz" lIns="91440" tIns="45720" rIns="91440" bIns="45720" rtlCol="0" anchor="t">
            <a:normAutofit/>
          </a:bodyPr>
          <a:lstStyle/>
          <a:p>
            <a:pPr marL="0" indent="0">
              <a:buNone/>
            </a:pPr>
            <a:r>
              <a:rPr lang="el-GR" dirty="0">
                <a:solidFill>
                  <a:srgbClr val="EBEBEB"/>
                </a:solidFill>
                <a:latin typeface="Calibri"/>
                <a:cs typeface="Calibri"/>
              </a:rPr>
              <a:t>Οι θεατές</a:t>
            </a:r>
          </a:p>
          <a:p>
            <a:pPr>
              <a:buFont typeface="Arial" charset="2"/>
              <a:buChar char="•"/>
            </a:pPr>
            <a:r>
              <a:rPr lang="el-GR" dirty="0">
                <a:solidFill>
                  <a:srgbClr val="EBEBEB"/>
                </a:solidFill>
                <a:latin typeface="Calibri"/>
                <a:cs typeface="Calibri"/>
              </a:rPr>
              <a:t>Δεν περιμένουν την προβολή μίας ταινίας στον κινηματογράφο ή στην τηλεόραση</a:t>
            </a:r>
          </a:p>
          <a:p>
            <a:pPr>
              <a:buClr>
                <a:srgbClr val="8AD0D6"/>
              </a:buClr>
              <a:buFont typeface="Arial" charset="2"/>
              <a:buChar char="•"/>
            </a:pPr>
            <a:r>
              <a:rPr lang="el-GR" dirty="0">
                <a:solidFill>
                  <a:srgbClr val="EBEBEB"/>
                </a:solidFill>
                <a:latin typeface="Calibri"/>
                <a:cs typeface="Calibri"/>
              </a:rPr>
              <a:t>Παρακολουθούν όποιο περιεχόμενο επιθυμούν μέσω των </a:t>
            </a:r>
            <a:r>
              <a:rPr lang="el-GR" err="1">
                <a:solidFill>
                  <a:srgbClr val="EBEBEB"/>
                </a:solidFill>
                <a:latin typeface="Calibri"/>
                <a:cs typeface="Calibri"/>
              </a:rPr>
              <a:t>πλατφορμών</a:t>
            </a:r>
            <a:endParaRPr lang="el-GR">
              <a:solidFill>
                <a:srgbClr val="EBEBEB"/>
              </a:solidFill>
              <a:latin typeface="Calibri"/>
              <a:cs typeface="Calibri"/>
            </a:endParaRPr>
          </a:p>
        </p:txBody>
      </p:sp>
      <p:sp>
        <p:nvSpPr>
          <p:cNvPr id="6" name="TextBox 5">
            <a:extLst>
              <a:ext uri="{FF2B5EF4-FFF2-40B4-BE49-F238E27FC236}">
                <a16:creationId xmlns:a16="http://schemas.microsoft.com/office/drawing/2014/main" id="{4CB0707C-7976-A100-5B41-0EB389C573D2}"/>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solidFill>
                  <a:schemeClr val="bg1"/>
                </a:solidFill>
              </a:rPr>
              <a:t>16</a:t>
            </a:r>
          </a:p>
        </p:txBody>
      </p:sp>
    </p:spTree>
    <p:extLst>
      <p:ext uri="{BB962C8B-B14F-4D97-AF65-F5344CB8AC3E}">
        <p14:creationId xmlns:p14="http://schemas.microsoft.com/office/powerpoint/2010/main" val="3686952208"/>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89794BC-E075-225D-C293-521F2CECB257}"/>
              </a:ext>
            </a:extLst>
          </p:cNvPr>
          <p:cNvSpPr>
            <a:spLocks noGrp="1"/>
          </p:cNvSpPr>
          <p:nvPr>
            <p:ph type="title"/>
          </p:nvPr>
        </p:nvSpPr>
        <p:spPr>
          <a:xfrm>
            <a:off x="648930" y="629266"/>
            <a:ext cx="3322912" cy="1641987"/>
          </a:xfrm>
        </p:spPr>
        <p:txBody>
          <a:bodyPr>
            <a:normAutofit/>
          </a:bodyPr>
          <a:lstStyle/>
          <a:p>
            <a:pPr>
              <a:lnSpc>
                <a:spcPct val="90000"/>
              </a:lnSpc>
            </a:pPr>
            <a:r>
              <a:rPr lang="el-GR" sz="2900" dirty="0">
                <a:latin typeface="Calibri"/>
                <a:cs typeface="Calibri"/>
              </a:rPr>
              <a:t>2) Δημιουργία περιεχομένου για πλατφόρμες</a:t>
            </a:r>
          </a:p>
        </p:txBody>
      </p:sp>
      <p:pic>
        <p:nvPicPr>
          <p:cNvPr id="6" name="Εικόνα 5" descr="270+] Stranger Things Wallpapers">
            <a:extLst>
              <a:ext uri="{FF2B5EF4-FFF2-40B4-BE49-F238E27FC236}">
                <a16:creationId xmlns:a16="http://schemas.microsoft.com/office/drawing/2014/main" id="{A08E666D-D217-251B-A377-5F0084795ED0}"/>
              </a:ext>
            </a:extLst>
          </p:cNvPr>
          <p:cNvPicPr>
            <a:picLocks noChangeAspect="1"/>
          </p:cNvPicPr>
          <p:nvPr/>
        </p:nvPicPr>
        <p:blipFill rotWithShape="1">
          <a:blip r:embed="rId3"/>
          <a:srcRect l="10547" r="20374" b="-1"/>
          <a:stretch/>
        </p:blipFill>
        <p:spPr>
          <a:xfrm>
            <a:off x="4659128" y="649185"/>
            <a:ext cx="6885172" cy="5529941"/>
          </a:xfrm>
          <a:prstGeom prst="rect">
            <a:avLst/>
          </a:prstGeom>
          <a:effectLst>
            <a:outerShdw blurRad="50800" dist="38100" dir="5400000" algn="t" rotWithShape="0">
              <a:prstClr val="black">
                <a:alpha val="43000"/>
              </a:prstClr>
            </a:outerShdw>
          </a:effectLst>
        </p:spPr>
      </p:pic>
      <p:sp>
        <p:nvSpPr>
          <p:cNvPr id="10" name="Rectangle 12">
            <a:extLst>
              <a:ext uri="{FF2B5EF4-FFF2-40B4-BE49-F238E27FC236}">
                <a16:creationId xmlns:a16="http://schemas.microsoft.com/office/drawing/2014/main" id="{A93A089E-0A16-452C-B341-0F769780D2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Θέση περιεχομένου 2">
            <a:extLst>
              <a:ext uri="{FF2B5EF4-FFF2-40B4-BE49-F238E27FC236}">
                <a16:creationId xmlns:a16="http://schemas.microsoft.com/office/drawing/2014/main" id="{7E80D3BA-114D-6804-62C1-0D8AC1CBC770}"/>
              </a:ext>
            </a:extLst>
          </p:cNvPr>
          <p:cNvSpPr>
            <a:spLocks noGrp="1"/>
          </p:cNvSpPr>
          <p:nvPr>
            <p:ph idx="1"/>
          </p:nvPr>
        </p:nvSpPr>
        <p:spPr>
          <a:xfrm>
            <a:off x="647701" y="2438401"/>
            <a:ext cx="3314245" cy="3493323"/>
          </a:xfrm>
        </p:spPr>
        <p:txBody>
          <a:bodyPr vert="horz" lIns="91440" tIns="45720" rIns="91440" bIns="45720" rtlCol="0" anchor="t">
            <a:normAutofit/>
          </a:bodyPr>
          <a:lstStyle/>
          <a:p>
            <a:pPr>
              <a:lnSpc>
                <a:spcPct val="90000"/>
              </a:lnSpc>
              <a:buFont typeface="Arial" charset="2"/>
              <a:buChar char="•"/>
            </a:pPr>
            <a:r>
              <a:rPr lang="el-GR" sz="1800" dirty="0">
                <a:latin typeface="Calibri"/>
                <a:cs typeface="Calibri"/>
              </a:rPr>
              <a:t>Εταιρίες παραγωγής δημιουργούν πλέον περιεχόμενο ειδικά για πλατφόρμες VOD (</a:t>
            </a:r>
            <a:r>
              <a:rPr lang="el-GR" sz="1800" dirty="0" err="1">
                <a:latin typeface="Calibri"/>
                <a:cs typeface="Calibri"/>
              </a:rPr>
              <a:t>Sranger</a:t>
            </a:r>
            <a:r>
              <a:rPr lang="el-GR" sz="1800" dirty="0">
                <a:latin typeface="Calibri"/>
                <a:cs typeface="Calibri"/>
              </a:rPr>
              <a:t> </a:t>
            </a:r>
            <a:r>
              <a:rPr lang="el-GR" sz="1800" dirty="0" err="1">
                <a:latin typeface="Calibri"/>
                <a:cs typeface="Calibri"/>
              </a:rPr>
              <a:t>Things</a:t>
            </a:r>
            <a:r>
              <a:rPr lang="el-GR" sz="1800" dirty="0">
                <a:latin typeface="Calibri"/>
                <a:cs typeface="Calibri"/>
              </a:rPr>
              <a:t> στο </a:t>
            </a:r>
            <a:r>
              <a:rPr lang="el-GR" sz="1800" dirty="0" err="1">
                <a:latin typeface="Calibri"/>
                <a:cs typeface="Calibri"/>
              </a:rPr>
              <a:t>Netflix</a:t>
            </a:r>
            <a:r>
              <a:rPr lang="el-GR" sz="1800" dirty="0">
                <a:latin typeface="Calibri"/>
                <a:cs typeface="Calibri"/>
              </a:rPr>
              <a:t>)</a:t>
            </a:r>
            <a:endParaRPr lang="el-GR" sz="1800" dirty="0"/>
          </a:p>
          <a:p>
            <a:pPr>
              <a:lnSpc>
                <a:spcPct val="90000"/>
              </a:lnSpc>
              <a:buClr>
                <a:srgbClr val="8AD0D6"/>
              </a:buClr>
              <a:buFont typeface="Arial" charset="2"/>
              <a:buChar char="•"/>
            </a:pPr>
            <a:r>
              <a:rPr lang="el-GR" sz="1800" dirty="0">
                <a:latin typeface="Calibri"/>
                <a:cs typeface="Calibri"/>
              </a:rPr>
              <a:t>Περισσότερη δημιουργική ελευθερία και πρωτοτυπία: δεν υπάρχουν περιορισμοί χρόνου ή δομής που σχετίζονται με την τηλεοπτική ή κινηματογραφική προβολή</a:t>
            </a:r>
          </a:p>
        </p:txBody>
      </p:sp>
      <p:sp>
        <p:nvSpPr>
          <p:cNvPr id="5" name="TextBox 4">
            <a:extLst>
              <a:ext uri="{FF2B5EF4-FFF2-40B4-BE49-F238E27FC236}">
                <a16:creationId xmlns:a16="http://schemas.microsoft.com/office/drawing/2014/main" id="{33906EF7-CE5B-A12C-3D38-487E1F3E100E}"/>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17</a:t>
            </a:r>
            <a:endParaRPr lang="el-GR" dirty="0">
              <a:solidFill>
                <a:schemeClr val="bg1"/>
              </a:solidFill>
            </a:endParaRPr>
          </a:p>
        </p:txBody>
      </p:sp>
    </p:spTree>
    <p:extLst>
      <p:ext uri="{BB962C8B-B14F-4D97-AF65-F5344CB8AC3E}">
        <p14:creationId xmlns:p14="http://schemas.microsoft.com/office/powerpoint/2010/main" val="1327642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7AE7F683-A215-D789-1A42-2330CD3848A3}"/>
              </a:ext>
            </a:extLst>
          </p:cNvPr>
          <p:cNvSpPr>
            <a:spLocks noGrp="1"/>
          </p:cNvSpPr>
          <p:nvPr>
            <p:ph type="title"/>
          </p:nvPr>
        </p:nvSpPr>
        <p:spPr>
          <a:xfrm>
            <a:off x="648931" y="629266"/>
            <a:ext cx="4166510" cy="1622321"/>
          </a:xfrm>
        </p:spPr>
        <p:txBody>
          <a:bodyPr>
            <a:normAutofit/>
          </a:bodyPr>
          <a:lstStyle/>
          <a:p>
            <a:pPr>
              <a:lnSpc>
                <a:spcPct val="90000"/>
              </a:lnSpc>
            </a:pPr>
            <a:r>
              <a:rPr lang="el-GR" sz="3600" dirty="0">
                <a:solidFill>
                  <a:srgbClr val="EBEBEB"/>
                </a:solidFill>
                <a:latin typeface="Calibri"/>
                <a:cs typeface="Calibri"/>
              </a:rPr>
              <a:t>3) Πίεση στα κανονικά στούντιο</a:t>
            </a:r>
          </a:p>
        </p:txBody>
      </p:sp>
      <p:sp>
        <p:nvSpPr>
          <p:cNvPr id="11"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3" name="Freeform: Shape 12">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Εικόνα 3" descr="Netflix vs Amazon Prime vs Cinema | The Rise Of Streaming Services">
            <a:extLst>
              <a:ext uri="{FF2B5EF4-FFF2-40B4-BE49-F238E27FC236}">
                <a16:creationId xmlns:a16="http://schemas.microsoft.com/office/drawing/2014/main" id="{8F504298-9B91-89A9-FD0A-3C54651BF294}"/>
              </a:ext>
            </a:extLst>
          </p:cNvPr>
          <p:cNvPicPr>
            <a:picLocks noChangeAspect="1"/>
          </p:cNvPicPr>
          <p:nvPr/>
        </p:nvPicPr>
        <p:blipFill>
          <a:blip r:embed="rId2"/>
          <a:stretch>
            <a:fillRect/>
          </a:stretch>
        </p:blipFill>
        <p:spPr>
          <a:xfrm>
            <a:off x="6093992" y="710867"/>
            <a:ext cx="5449889" cy="5436263"/>
          </a:xfrm>
          <a:prstGeom prst="rect">
            <a:avLst/>
          </a:prstGeom>
          <a:effectLst/>
        </p:spPr>
      </p:pic>
      <p:sp>
        <p:nvSpPr>
          <p:cNvPr id="15" name="Rectangle 14">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Θέση περιεχομένου 2">
            <a:extLst>
              <a:ext uri="{FF2B5EF4-FFF2-40B4-BE49-F238E27FC236}">
                <a16:creationId xmlns:a16="http://schemas.microsoft.com/office/drawing/2014/main" id="{E55D13B7-FC96-CD35-0123-1300040E208E}"/>
              </a:ext>
            </a:extLst>
          </p:cNvPr>
          <p:cNvSpPr>
            <a:spLocks noGrp="1"/>
          </p:cNvSpPr>
          <p:nvPr>
            <p:ph idx="1"/>
          </p:nvPr>
        </p:nvSpPr>
        <p:spPr>
          <a:xfrm>
            <a:off x="520282" y="2002971"/>
            <a:ext cx="4601937" cy="3785419"/>
          </a:xfrm>
        </p:spPr>
        <p:txBody>
          <a:bodyPr vert="horz" lIns="91440" tIns="45720" rIns="91440" bIns="45720" rtlCol="0" anchor="t">
            <a:normAutofit/>
          </a:bodyPr>
          <a:lstStyle/>
          <a:p>
            <a:pPr marL="0" indent="0">
              <a:lnSpc>
                <a:spcPct val="90000"/>
              </a:lnSpc>
              <a:buNone/>
            </a:pPr>
            <a:r>
              <a:rPr lang="el-GR" sz="1900" dirty="0">
                <a:solidFill>
                  <a:srgbClr val="EBEBEB"/>
                </a:solidFill>
                <a:latin typeface="Calibri"/>
                <a:cs typeface="Calibri"/>
              </a:rPr>
              <a:t>Οι πλατφόρμες VOD</a:t>
            </a:r>
          </a:p>
          <a:p>
            <a:pPr>
              <a:lnSpc>
                <a:spcPct val="90000"/>
              </a:lnSpc>
              <a:buFont typeface="Arial" charset="2"/>
              <a:buChar char="•"/>
            </a:pPr>
            <a:r>
              <a:rPr lang="el-GR" sz="1900" dirty="0">
                <a:solidFill>
                  <a:srgbClr val="EBEBEB"/>
                </a:solidFill>
                <a:latin typeface="Calibri"/>
                <a:cs typeface="Calibri"/>
              </a:rPr>
              <a:t>Έχουν δημιουργήσει ανταγωνισμό για τα κλασικά κινηματογραφικά στούντιο</a:t>
            </a:r>
          </a:p>
          <a:p>
            <a:pPr>
              <a:lnSpc>
                <a:spcPct val="90000"/>
              </a:lnSpc>
              <a:buClr>
                <a:srgbClr val="8AD0D6"/>
              </a:buClr>
              <a:buFont typeface="Arial" charset="2"/>
              <a:buChar char="•"/>
            </a:pPr>
            <a:r>
              <a:rPr lang="el-GR" sz="1900" dirty="0">
                <a:solidFill>
                  <a:srgbClr val="EBEBEB"/>
                </a:solidFill>
                <a:latin typeface="Calibri"/>
                <a:cs typeface="Calibri"/>
              </a:rPr>
              <a:t>Ο κινηματογράφος </a:t>
            </a:r>
          </a:p>
          <a:p>
            <a:pPr marL="0" indent="0">
              <a:lnSpc>
                <a:spcPct val="90000"/>
              </a:lnSpc>
              <a:buClr>
                <a:srgbClr val="8AD0D6"/>
              </a:buClr>
              <a:buNone/>
            </a:pPr>
            <a:r>
              <a:rPr lang="el-GR" sz="1900" dirty="0">
                <a:solidFill>
                  <a:srgbClr val="EBEBEB"/>
                </a:solidFill>
                <a:latin typeface="Calibri"/>
                <a:cs typeface="Calibri"/>
              </a:rPr>
              <a:t>Αναζητεί νέους τρόπους προσέλκυσης κοινού και διαγωνίζεται με τις πλατφόρμες  VOD για την απόκτηση και παραγωγή περιεχομένου</a:t>
            </a:r>
          </a:p>
          <a:p>
            <a:pPr marL="0" indent="0">
              <a:lnSpc>
                <a:spcPct val="90000"/>
              </a:lnSpc>
              <a:buClr>
                <a:srgbClr val="8AD0D6"/>
              </a:buClr>
              <a:buNone/>
            </a:pPr>
            <a:r>
              <a:rPr lang="el-GR" sz="1900" dirty="0">
                <a:solidFill>
                  <a:srgbClr val="EBEBEB"/>
                </a:solidFill>
                <a:latin typeface="Calibri"/>
                <a:cs typeface="Calibri"/>
              </a:rPr>
              <a:t>               </a:t>
            </a:r>
          </a:p>
          <a:p>
            <a:pPr marL="0" indent="0">
              <a:lnSpc>
                <a:spcPct val="90000"/>
              </a:lnSpc>
              <a:buNone/>
            </a:pPr>
            <a:endParaRPr lang="el-GR" sz="1900">
              <a:solidFill>
                <a:srgbClr val="EBEBEB"/>
              </a:solidFill>
              <a:latin typeface="Calibri"/>
              <a:cs typeface="Calibri"/>
            </a:endParaRPr>
          </a:p>
          <a:p>
            <a:pPr marL="457200" indent="-457200">
              <a:lnSpc>
                <a:spcPct val="90000"/>
              </a:lnSpc>
              <a:buClr>
                <a:srgbClr val="8AD0D6"/>
              </a:buClr>
              <a:buFont typeface="Arial" charset="2"/>
              <a:buChar char="•"/>
            </a:pPr>
            <a:endParaRPr lang="el-GR" sz="1900">
              <a:solidFill>
                <a:srgbClr val="EBEBEB"/>
              </a:solidFill>
            </a:endParaRPr>
          </a:p>
        </p:txBody>
      </p:sp>
      <p:sp>
        <p:nvSpPr>
          <p:cNvPr id="6" name="TextBox 5">
            <a:extLst>
              <a:ext uri="{FF2B5EF4-FFF2-40B4-BE49-F238E27FC236}">
                <a16:creationId xmlns:a16="http://schemas.microsoft.com/office/drawing/2014/main" id="{1976B0B3-6590-04B2-44A2-AA66F34D5198}"/>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solidFill>
                  <a:schemeClr val="bg1"/>
                </a:solidFill>
              </a:rPr>
              <a:t>18</a:t>
            </a:r>
          </a:p>
        </p:txBody>
      </p:sp>
    </p:spTree>
    <p:extLst>
      <p:ext uri="{BB962C8B-B14F-4D97-AF65-F5344CB8AC3E}">
        <p14:creationId xmlns:p14="http://schemas.microsoft.com/office/powerpoint/2010/main" val="1845695205"/>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FEE0E45-530B-97A3-DBA3-C2AA0EC99751}"/>
              </a:ext>
            </a:extLst>
          </p:cNvPr>
          <p:cNvSpPr>
            <a:spLocks noGrp="1"/>
          </p:cNvSpPr>
          <p:nvPr>
            <p:ph type="title"/>
          </p:nvPr>
        </p:nvSpPr>
        <p:spPr>
          <a:xfrm>
            <a:off x="648930" y="629266"/>
            <a:ext cx="3322912" cy="1641987"/>
          </a:xfrm>
        </p:spPr>
        <p:txBody>
          <a:bodyPr>
            <a:normAutofit/>
          </a:bodyPr>
          <a:lstStyle/>
          <a:p>
            <a:pPr>
              <a:lnSpc>
                <a:spcPct val="90000"/>
              </a:lnSpc>
            </a:pPr>
            <a:r>
              <a:rPr lang="el-GR" sz="3300" dirty="0">
                <a:latin typeface="Calibri"/>
                <a:cs typeface="Calibri"/>
              </a:rPr>
              <a:t>4) Διαθεσιμότητα παγκόσμια (</a:t>
            </a:r>
            <a:r>
              <a:rPr lang="el-GR" sz="3300" dirty="0" err="1">
                <a:latin typeface="Calibri"/>
                <a:cs typeface="Calibri"/>
              </a:rPr>
              <a:t>Day</a:t>
            </a:r>
            <a:r>
              <a:rPr lang="el-GR" sz="3300" dirty="0">
                <a:latin typeface="Calibri"/>
                <a:cs typeface="Calibri"/>
              </a:rPr>
              <a:t> </a:t>
            </a:r>
            <a:r>
              <a:rPr lang="el-GR" sz="3300" dirty="0" err="1">
                <a:latin typeface="Calibri"/>
                <a:cs typeface="Calibri"/>
              </a:rPr>
              <a:t>One</a:t>
            </a:r>
            <a:r>
              <a:rPr lang="el-GR" sz="3300" dirty="0">
                <a:latin typeface="Calibri"/>
                <a:cs typeface="Calibri"/>
              </a:rPr>
              <a:t>)</a:t>
            </a:r>
          </a:p>
        </p:txBody>
      </p:sp>
      <p:pic>
        <p:nvPicPr>
          <p:cNvPr id="4" name="Εικόνα 3" descr="Cuál es el animé más popular del mundo? ChatGPT y Bard tienen diferencia de  opiniones al respecto – FayerWayer">
            <a:extLst>
              <a:ext uri="{FF2B5EF4-FFF2-40B4-BE49-F238E27FC236}">
                <a16:creationId xmlns:a16="http://schemas.microsoft.com/office/drawing/2014/main" id="{8AD4FFAF-34C0-A05F-F70B-540D99C24952}"/>
              </a:ext>
            </a:extLst>
          </p:cNvPr>
          <p:cNvPicPr>
            <a:picLocks noChangeAspect="1"/>
          </p:cNvPicPr>
          <p:nvPr/>
        </p:nvPicPr>
        <p:blipFill rotWithShape="1">
          <a:blip r:embed="rId3"/>
          <a:srcRect l="16556" r="14365" b="-1"/>
          <a:stretch/>
        </p:blipFill>
        <p:spPr>
          <a:xfrm>
            <a:off x="4619544" y="609601"/>
            <a:ext cx="6924756" cy="5638797"/>
          </a:xfrm>
          <a:prstGeom prst="rect">
            <a:avLst/>
          </a:prstGeom>
          <a:effectLst>
            <a:outerShdw blurRad="50800" dist="38100" dir="5400000" algn="t" rotWithShape="0">
              <a:prstClr val="black">
                <a:alpha val="43000"/>
              </a:prstClr>
            </a:outerShdw>
          </a:effectLst>
        </p:spPr>
      </p:pic>
      <p:sp>
        <p:nvSpPr>
          <p:cNvPr id="14" name="Rectangle 13">
            <a:extLst>
              <a:ext uri="{FF2B5EF4-FFF2-40B4-BE49-F238E27FC236}">
                <a16:creationId xmlns:a16="http://schemas.microsoft.com/office/drawing/2014/main" id="{A93A089E-0A16-452C-B341-0F769780D2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Θέση περιεχομένου 2">
            <a:extLst>
              <a:ext uri="{FF2B5EF4-FFF2-40B4-BE49-F238E27FC236}">
                <a16:creationId xmlns:a16="http://schemas.microsoft.com/office/drawing/2014/main" id="{C20F53CE-6BF4-1745-39C7-01C060253DA4}"/>
              </a:ext>
            </a:extLst>
          </p:cNvPr>
          <p:cNvSpPr>
            <a:spLocks noGrp="1"/>
          </p:cNvSpPr>
          <p:nvPr>
            <p:ph idx="1"/>
          </p:nvPr>
        </p:nvSpPr>
        <p:spPr>
          <a:xfrm>
            <a:off x="647701" y="2438401"/>
            <a:ext cx="3324141" cy="3809998"/>
          </a:xfrm>
        </p:spPr>
        <p:txBody>
          <a:bodyPr vert="horz" lIns="91440" tIns="45720" rIns="91440" bIns="45720" rtlCol="0" anchor="t">
            <a:normAutofit/>
          </a:bodyPr>
          <a:lstStyle/>
          <a:p>
            <a:pPr marL="0" indent="0">
              <a:buNone/>
            </a:pPr>
            <a:r>
              <a:rPr lang="el-GR" dirty="0">
                <a:latin typeface="Calibri"/>
                <a:cs typeface="Calibri"/>
              </a:rPr>
              <a:t>Οι υπηρεσίες VOD</a:t>
            </a:r>
          </a:p>
          <a:p>
            <a:pPr>
              <a:buFont typeface="Arial" charset="2"/>
              <a:buChar char="•"/>
            </a:pPr>
            <a:r>
              <a:rPr lang="el-GR" dirty="0">
                <a:latin typeface="Calibri"/>
                <a:cs typeface="Calibri"/>
              </a:rPr>
              <a:t>Επιτρέπουν σε ταινίες και σειρές να φτάνουν σε παγκόσμιο κοινό αμέσως μετά την κυκλοφορία τους</a:t>
            </a:r>
          </a:p>
          <a:p>
            <a:pPr marL="457200" indent="-457200">
              <a:buClr>
                <a:srgbClr val="8AD0D6"/>
              </a:buClr>
              <a:buFont typeface="Arial" charset="2"/>
              <a:buChar char="•"/>
            </a:pPr>
            <a:r>
              <a:rPr lang="el-GR" dirty="0">
                <a:latin typeface="Calibri"/>
                <a:cs typeface="Calibri"/>
              </a:rPr>
              <a:t>Μεγαλύτερη παγκόσμια επιτυχία</a:t>
            </a:r>
          </a:p>
        </p:txBody>
      </p:sp>
      <p:sp>
        <p:nvSpPr>
          <p:cNvPr id="6" name="TextBox 5">
            <a:extLst>
              <a:ext uri="{FF2B5EF4-FFF2-40B4-BE49-F238E27FC236}">
                <a16:creationId xmlns:a16="http://schemas.microsoft.com/office/drawing/2014/main" id="{4F7264B9-39AA-C2C0-52E2-537721A10D24}"/>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19</a:t>
            </a:r>
            <a:endParaRPr lang="el-GR" dirty="0">
              <a:solidFill>
                <a:schemeClr val="bg1"/>
              </a:solidFill>
            </a:endParaRPr>
          </a:p>
        </p:txBody>
      </p:sp>
    </p:spTree>
    <p:extLst>
      <p:ext uri="{BB962C8B-B14F-4D97-AF65-F5344CB8AC3E}">
        <p14:creationId xmlns:p14="http://schemas.microsoft.com/office/powerpoint/2010/main" val="4052546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Τίτλος 1">
            <a:extLst>
              <a:ext uri="{FF2B5EF4-FFF2-40B4-BE49-F238E27FC236}">
                <a16:creationId xmlns:a16="http://schemas.microsoft.com/office/drawing/2014/main" id="{963A8F55-10A0-5F59-A257-E677664DB092}"/>
              </a:ext>
            </a:extLst>
          </p:cNvPr>
          <p:cNvSpPr>
            <a:spLocks noGrp="1"/>
          </p:cNvSpPr>
          <p:nvPr>
            <p:ph type="title"/>
          </p:nvPr>
        </p:nvSpPr>
        <p:spPr>
          <a:xfrm>
            <a:off x="5411931" y="452718"/>
            <a:ext cx="4638903" cy="1400530"/>
          </a:xfrm>
        </p:spPr>
        <p:txBody>
          <a:bodyPr>
            <a:normAutofit/>
          </a:bodyPr>
          <a:lstStyle/>
          <a:p>
            <a:r>
              <a:rPr lang="el-GR" dirty="0" err="1">
                <a:latin typeface="Calibri"/>
                <a:ea typeface="Calibri"/>
                <a:cs typeface="Calibri"/>
              </a:rPr>
              <a:t>Video</a:t>
            </a:r>
            <a:r>
              <a:rPr lang="el-GR" dirty="0">
                <a:latin typeface="Calibri"/>
                <a:ea typeface="Calibri"/>
                <a:cs typeface="Calibri"/>
              </a:rPr>
              <a:t> on </a:t>
            </a:r>
            <a:r>
              <a:rPr lang="el-GR" dirty="0" err="1">
                <a:latin typeface="Calibri"/>
                <a:ea typeface="Calibri"/>
                <a:cs typeface="Calibri"/>
              </a:rPr>
              <a:t>Demand</a:t>
            </a:r>
            <a:r>
              <a:rPr lang="el-GR" dirty="0">
                <a:latin typeface="Calibri"/>
                <a:ea typeface="Calibri"/>
                <a:cs typeface="Calibri"/>
              </a:rPr>
              <a:t> - Τι είναι;</a:t>
            </a:r>
            <a:endParaRPr lang="el-GR" dirty="0">
              <a:ea typeface="Calibri"/>
              <a:cs typeface="Calibri"/>
            </a:endParaRPr>
          </a:p>
        </p:txBody>
      </p:sp>
      <p:sp>
        <p:nvSpPr>
          <p:cNvPr id="97"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8375" y="-1573"/>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9" name="Εικόνα 8" descr="What is VOD? Video On Demand Meaning, Stands For &amp; Definition">
            <a:extLst>
              <a:ext uri="{FF2B5EF4-FFF2-40B4-BE49-F238E27FC236}">
                <a16:creationId xmlns:a16="http://schemas.microsoft.com/office/drawing/2014/main" id="{9B444370-5E6B-DD38-801A-8C9F28178CFA}"/>
              </a:ext>
            </a:extLst>
          </p:cNvPr>
          <p:cNvPicPr>
            <a:picLocks noChangeAspect="1"/>
          </p:cNvPicPr>
          <p:nvPr/>
        </p:nvPicPr>
        <p:blipFill rotWithShape="1">
          <a:blip r:embed="rId3"/>
          <a:srcRect l="12647" r="11594" b="2"/>
          <a:stretch/>
        </p:blipFill>
        <p:spPr>
          <a:xfrm>
            <a:off x="3" y="10"/>
            <a:ext cx="4971922" cy="3428990"/>
          </a:xfrm>
          <a:custGeom>
            <a:avLst/>
            <a:gdLst/>
            <a:ahLst/>
            <a:cxnLst/>
            <a:rect l="l" t="t" r="r" b="b"/>
            <a:pathLst>
              <a:path w="4971922" h="3429000">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29000"/>
                </a:lnTo>
                <a:lnTo>
                  <a:pt x="0" y="3429000"/>
                </a:lnTo>
                <a:lnTo>
                  <a:pt x="0" y="1"/>
                </a:lnTo>
                <a:lnTo>
                  <a:pt x="3628384" y="1"/>
                </a:lnTo>
                <a:close/>
              </a:path>
            </a:pathLst>
          </a:custGeom>
        </p:spPr>
      </p:pic>
      <p:sp>
        <p:nvSpPr>
          <p:cNvPr id="99" name="Rectangle 98">
            <a:extLst>
              <a:ext uri="{FF2B5EF4-FFF2-40B4-BE49-F238E27FC236}">
                <a16:creationId xmlns:a16="http://schemas.microsoft.com/office/drawing/2014/main" id="{D6F18ACE-6E82-4ADC-8A2F-A1771B309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6" name="Θέση περιεχομένου 2">
            <a:extLst>
              <a:ext uri="{FF2B5EF4-FFF2-40B4-BE49-F238E27FC236}">
                <a16:creationId xmlns:a16="http://schemas.microsoft.com/office/drawing/2014/main" id="{66DF8D2E-4A7F-3174-FDEA-68A14377DABB}"/>
              </a:ext>
            </a:extLst>
          </p:cNvPr>
          <p:cNvSpPr>
            <a:spLocks noGrp="1"/>
          </p:cNvSpPr>
          <p:nvPr>
            <p:ph idx="1"/>
          </p:nvPr>
        </p:nvSpPr>
        <p:spPr>
          <a:xfrm>
            <a:off x="5410950" y="2052918"/>
            <a:ext cx="4638903" cy="4195481"/>
          </a:xfrm>
        </p:spPr>
        <p:txBody>
          <a:bodyPr vert="horz" lIns="91440" tIns="45720" rIns="91440" bIns="45720" rtlCol="0" anchor="t">
            <a:normAutofit/>
          </a:bodyPr>
          <a:lstStyle/>
          <a:p>
            <a:pPr marL="0" indent="0">
              <a:buNone/>
            </a:pPr>
            <a:r>
              <a:rPr lang="el-GR" dirty="0">
                <a:latin typeface="Calibri"/>
                <a:ea typeface="Calibri"/>
                <a:cs typeface="Calibri"/>
              </a:rPr>
              <a:t>Πλατφόρμα διανομής που παρέχει περιεχόμενο μέσω συνδρομών</a:t>
            </a:r>
            <a:endParaRPr lang="el-GR" dirty="0">
              <a:ea typeface="Calibri" panose="020F0502020204030204" pitchFamily="34" charset="0"/>
            </a:endParaRPr>
          </a:p>
          <a:p>
            <a:pPr>
              <a:buFont typeface="Arial" charset="2"/>
              <a:buChar char="•"/>
            </a:pPr>
            <a:r>
              <a:rPr lang="el-GR" dirty="0">
                <a:latin typeface="Calibri"/>
                <a:ea typeface="Calibri"/>
                <a:cs typeface="Calibri"/>
              </a:rPr>
              <a:t>Ταινίες (</a:t>
            </a:r>
            <a:r>
              <a:rPr lang="el-GR" dirty="0" err="1">
                <a:latin typeface="Calibri"/>
                <a:ea typeface="Calibri"/>
                <a:cs typeface="Calibri"/>
              </a:rPr>
              <a:t>Movies</a:t>
            </a:r>
            <a:r>
              <a:rPr lang="el-GR" dirty="0">
                <a:latin typeface="Calibri"/>
                <a:ea typeface="Calibri"/>
                <a:cs typeface="Calibri"/>
              </a:rPr>
              <a:t>)</a:t>
            </a:r>
          </a:p>
          <a:p>
            <a:pPr>
              <a:buClr>
                <a:srgbClr val="1287C3"/>
              </a:buClr>
              <a:buFont typeface="Arial" charset="2"/>
              <a:buChar char="•"/>
            </a:pPr>
            <a:r>
              <a:rPr lang="el-GR" dirty="0">
                <a:latin typeface="Calibri"/>
                <a:ea typeface="Calibri"/>
                <a:cs typeface="Calibri"/>
              </a:rPr>
              <a:t>Σειρές (</a:t>
            </a:r>
            <a:r>
              <a:rPr lang="el-GR" dirty="0" err="1">
                <a:latin typeface="Calibri"/>
                <a:ea typeface="Calibri"/>
                <a:cs typeface="Calibri"/>
              </a:rPr>
              <a:t>Series</a:t>
            </a:r>
            <a:r>
              <a:rPr lang="el-GR" dirty="0">
                <a:latin typeface="Calibri"/>
                <a:ea typeface="Calibri"/>
                <a:cs typeface="Calibri"/>
              </a:rPr>
              <a:t>)</a:t>
            </a:r>
          </a:p>
          <a:p>
            <a:pPr>
              <a:buFont typeface="Arial" charset="2"/>
              <a:buChar char="•"/>
            </a:pPr>
            <a:r>
              <a:rPr lang="el-GR" dirty="0">
                <a:latin typeface="Calibri"/>
                <a:ea typeface="Calibri"/>
                <a:cs typeface="Calibri"/>
              </a:rPr>
              <a:t>Τηλεοπτικές εκπομπές (TV </a:t>
            </a:r>
            <a:r>
              <a:rPr lang="el-GR" dirty="0" err="1">
                <a:latin typeface="Calibri"/>
                <a:ea typeface="Calibri"/>
                <a:cs typeface="Calibri"/>
              </a:rPr>
              <a:t>Shows</a:t>
            </a:r>
            <a:r>
              <a:rPr lang="el-GR" dirty="0">
                <a:latin typeface="Calibri"/>
                <a:ea typeface="Calibri"/>
                <a:cs typeface="Calibri"/>
              </a:rPr>
              <a:t>) </a:t>
            </a:r>
            <a:endParaRPr lang="el-GR" dirty="0">
              <a:ea typeface="Calibri" panose="020F0502020204030204" pitchFamily="34" charset="0"/>
            </a:endParaRPr>
          </a:p>
          <a:p>
            <a:pPr>
              <a:buFont typeface="Arial" charset="2"/>
              <a:buChar char="•"/>
            </a:pPr>
            <a:endParaRPr lang="el-GR">
              <a:latin typeface="Calibri"/>
              <a:ea typeface="Calibri"/>
              <a:cs typeface="Calibri"/>
            </a:endParaRPr>
          </a:p>
        </p:txBody>
      </p:sp>
      <p:pic>
        <p:nvPicPr>
          <p:cNvPr id="10" name="Εικόνα 9" descr="What is VOD? Video On Demand Meaning, Stands For &amp; Definition">
            <a:extLst>
              <a:ext uri="{FF2B5EF4-FFF2-40B4-BE49-F238E27FC236}">
                <a16:creationId xmlns:a16="http://schemas.microsoft.com/office/drawing/2014/main" id="{E0E14444-5EBB-F9B8-1985-12856CE8EF61}"/>
              </a:ext>
            </a:extLst>
          </p:cNvPr>
          <p:cNvPicPr>
            <a:picLocks noChangeAspect="1"/>
          </p:cNvPicPr>
          <p:nvPr/>
        </p:nvPicPr>
        <p:blipFill rotWithShape="1">
          <a:blip r:embed="rId4"/>
          <a:srcRect l="18611" r="5612" b="2"/>
          <a:stretch/>
        </p:blipFill>
        <p:spPr>
          <a:xfrm>
            <a:off x="20" y="3428999"/>
            <a:ext cx="4973079" cy="3429001"/>
          </a:xfrm>
          <a:custGeom>
            <a:avLst/>
            <a:gdLst/>
            <a:ahLst/>
            <a:cxnLst/>
            <a:rect l="l" t="t" r="r" b="b"/>
            <a:pathLst>
              <a:path w="4973099" h="3429001">
                <a:moveTo>
                  <a:pt x="0" y="0"/>
                </a:moveTo>
                <a:lnTo>
                  <a:pt x="4720965" y="0"/>
                </a:lnTo>
                <a:lnTo>
                  <a:pt x="4720965" y="56236"/>
                </a:lnTo>
                <a:lnTo>
                  <a:pt x="4722982" y="196139"/>
                </a:lnTo>
                <a:lnTo>
                  <a:pt x="4726007" y="333299"/>
                </a:lnTo>
                <a:lnTo>
                  <a:pt x="4728865" y="469087"/>
                </a:lnTo>
                <a:lnTo>
                  <a:pt x="4732059" y="602133"/>
                </a:lnTo>
                <a:lnTo>
                  <a:pt x="4736933" y="734492"/>
                </a:lnTo>
                <a:lnTo>
                  <a:pt x="4742144" y="864793"/>
                </a:lnTo>
                <a:lnTo>
                  <a:pt x="4746850" y="992352"/>
                </a:lnTo>
                <a:lnTo>
                  <a:pt x="4760130" y="1241298"/>
                </a:lnTo>
                <a:lnTo>
                  <a:pt x="4774249" y="1479956"/>
                </a:lnTo>
                <a:lnTo>
                  <a:pt x="4789041" y="1709013"/>
                </a:lnTo>
                <a:lnTo>
                  <a:pt x="4805346" y="1925726"/>
                </a:lnTo>
                <a:lnTo>
                  <a:pt x="4822323" y="2132838"/>
                </a:lnTo>
                <a:lnTo>
                  <a:pt x="4840644" y="2324862"/>
                </a:lnTo>
                <a:lnTo>
                  <a:pt x="4858630" y="2505227"/>
                </a:lnTo>
                <a:lnTo>
                  <a:pt x="4876615" y="2671191"/>
                </a:lnTo>
                <a:lnTo>
                  <a:pt x="4893592" y="2823438"/>
                </a:lnTo>
                <a:lnTo>
                  <a:pt x="4909729" y="2958541"/>
                </a:lnTo>
                <a:lnTo>
                  <a:pt x="4925025" y="3080613"/>
                </a:lnTo>
                <a:lnTo>
                  <a:pt x="4937800" y="3183483"/>
                </a:lnTo>
                <a:lnTo>
                  <a:pt x="4949902" y="3269894"/>
                </a:lnTo>
                <a:lnTo>
                  <a:pt x="4967216" y="3388538"/>
                </a:lnTo>
                <a:lnTo>
                  <a:pt x="4973099" y="3429000"/>
                </a:lnTo>
                <a:lnTo>
                  <a:pt x="4075210" y="3429000"/>
                </a:lnTo>
                <a:lnTo>
                  <a:pt x="4075210" y="3429001"/>
                </a:lnTo>
                <a:lnTo>
                  <a:pt x="0" y="3429001"/>
                </a:lnTo>
                <a:close/>
              </a:path>
            </a:pathLst>
          </a:custGeom>
        </p:spPr>
      </p:pic>
      <p:sp>
        <p:nvSpPr>
          <p:cNvPr id="4" name="TextBox 3">
            <a:extLst>
              <a:ext uri="{FF2B5EF4-FFF2-40B4-BE49-F238E27FC236}">
                <a16:creationId xmlns:a16="http://schemas.microsoft.com/office/drawing/2014/main" id="{8EE09F6E-E8BF-B346-25A3-3EB06DD70C1B}"/>
              </a:ext>
            </a:extLst>
          </p:cNvPr>
          <p:cNvSpPr txBox="1"/>
          <p:nvPr/>
        </p:nvSpPr>
        <p:spPr>
          <a:xfrm>
            <a:off x="10618519" y="484909"/>
            <a:ext cx="32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2</a:t>
            </a:r>
          </a:p>
        </p:txBody>
      </p:sp>
    </p:spTree>
    <p:extLst>
      <p:ext uri="{BB962C8B-B14F-4D97-AF65-F5344CB8AC3E}">
        <p14:creationId xmlns:p14="http://schemas.microsoft.com/office/powerpoint/2010/main" val="22201402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0" name="Rectangle 31">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41"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42" name="Freeform: Shape 35">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43" name="Rectangle 37">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Τίτλος 1">
            <a:extLst>
              <a:ext uri="{FF2B5EF4-FFF2-40B4-BE49-F238E27FC236}">
                <a16:creationId xmlns:a16="http://schemas.microsoft.com/office/drawing/2014/main" id="{D976421F-E790-DD16-FAF6-5F088D205E64}"/>
              </a:ext>
            </a:extLst>
          </p:cNvPr>
          <p:cNvSpPr>
            <a:spLocks noGrp="1"/>
          </p:cNvSpPr>
          <p:nvPr>
            <p:ph type="title"/>
          </p:nvPr>
        </p:nvSpPr>
        <p:spPr>
          <a:xfrm>
            <a:off x="653143" y="1645920"/>
            <a:ext cx="3522879" cy="4470821"/>
          </a:xfrm>
        </p:spPr>
        <p:txBody>
          <a:bodyPr>
            <a:normAutofit/>
          </a:bodyPr>
          <a:lstStyle/>
          <a:p>
            <a:pPr algn="ctr"/>
            <a:r>
              <a:rPr lang="el-GR" dirty="0">
                <a:solidFill>
                  <a:srgbClr val="FFFFFF"/>
                </a:solidFill>
              </a:rPr>
              <a:t>CDN </a:t>
            </a:r>
            <a:br>
              <a:rPr lang="el-GR" dirty="0"/>
            </a:br>
            <a:r>
              <a:rPr lang="el-GR" err="1">
                <a:solidFill>
                  <a:srgbClr val="FFFFFF"/>
                </a:solidFill>
                <a:latin typeface="Calibri"/>
                <a:cs typeface="Calibri"/>
              </a:rPr>
              <a:t>Tι</a:t>
            </a:r>
            <a:r>
              <a:rPr lang="el-GR" dirty="0">
                <a:solidFill>
                  <a:srgbClr val="FFFFFF"/>
                </a:solidFill>
                <a:latin typeface="Calibri"/>
                <a:cs typeface="Calibri"/>
              </a:rPr>
              <a:t> είναι;</a:t>
            </a:r>
            <a:endParaRPr lang="el-GR"/>
          </a:p>
        </p:txBody>
      </p:sp>
      <p:sp>
        <p:nvSpPr>
          <p:cNvPr id="3" name="Θέση περιεχομένου 2">
            <a:extLst>
              <a:ext uri="{FF2B5EF4-FFF2-40B4-BE49-F238E27FC236}">
                <a16:creationId xmlns:a16="http://schemas.microsoft.com/office/drawing/2014/main" id="{EE33A8AD-5DBA-A7E7-16EA-E8F2FB9F7B16}"/>
              </a:ext>
            </a:extLst>
          </p:cNvPr>
          <p:cNvSpPr>
            <a:spLocks noGrp="1"/>
          </p:cNvSpPr>
          <p:nvPr>
            <p:ph idx="1"/>
          </p:nvPr>
        </p:nvSpPr>
        <p:spPr>
          <a:xfrm>
            <a:off x="5204109" y="1645920"/>
            <a:ext cx="5919503" cy="4470821"/>
          </a:xfrm>
        </p:spPr>
        <p:txBody>
          <a:bodyPr vert="horz" lIns="91440" tIns="45720" rIns="91440" bIns="45720" rtlCol="0" anchor="t">
            <a:normAutofit/>
          </a:bodyPr>
          <a:lstStyle/>
          <a:p>
            <a:pPr marL="0" indent="0" algn="ctr">
              <a:buNone/>
            </a:pPr>
            <a:r>
              <a:rPr lang="el-GR" dirty="0">
                <a:latin typeface="Calibri"/>
                <a:cs typeface="Calibri"/>
              </a:rPr>
              <a:t> Το CDN ή αλλιώς  το </a:t>
            </a:r>
            <a:r>
              <a:rPr lang="el-GR" err="1">
                <a:latin typeface="Calibri"/>
                <a:cs typeface="Calibri"/>
              </a:rPr>
              <a:t>Content</a:t>
            </a:r>
            <a:r>
              <a:rPr lang="el-GR" dirty="0">
                <a:latin typeface="Calibri"/>
                <a:cs typeface="Calibri"/>
              </a:rPr>
              <a:t> </a:t>
            </a:r>
            <a:r>
              <a:rPr lang="el-GR" err="1">
                <a:latin typeface="Calibri"/>
                <a:cs typeface="Calibri"/>
              </a:rPr>
              <a:t>Delivery</a:t>
            </a:r>
            <a:r>
              <a:rPr lang="el-GR" dirty="0">
                <a:latin typeface="Calibri"/>
                <a:cs typeface="Calibri"/>
              </a:rPr>
              <a:t> </a:t>
            </a:r>
            <a:r>
              <a:rPr lang="el-GR" err="1">
                <a:latin typeface="Calibri"/>
                <a:cs typeface="Calibri"/>
              </a:rPr>
              <a:t>Network</a:t>
            </a:r>
            <a:r>
              <a:rPr lang="el-GR" dirty="0">
                <a:latin typeface="Calibri"/>
                <a:cs typeface="Calibri"/>
              </a:rPr>
              <a:t> είναι ένα σύστημα κατανεμημένων διακομιστών δικτύου που παραδίδουν σελίδες και άλλο περιεχόμενο ιστού σε έναν χρήστη με βάση κάποια χαρακτηριστικά όπως:</a:t>
            </a:r>
            <a:endParaRPr lang="el-GR">
              <a:latin typeface="Calibri"/>
              <a:cs typeface="Calibri"/>
            </a:endParaRPr>
          </a:p>
          <a:p>
            <a:pPr marL="0" indent="0" algn="ctr">
              <a:buClr>
                <a:srgbClr val="8AD0D6"/>
              </a:buClr>
              <a:buNone/>
            </a:pPr>
            <a:endParaRPr lang="el-GR" dirty="0">
              <a:latin typeface="Calibri"/>
              <a:cs typeface="Calibri"/>
            </a:endParaRPr>
          </a:p>
          <a:p>
            <a:pPr marL="0" indent="0" algn="ctr">
              <a:buClr>
                <a:srgbClr val="8AD0D6"/>
              </a:buClr>
              <a:buNone/>
            </a:pPr>
            <a:r>
              <a:rPr lang="el-GR" dirty="0">
                <a:latin typeface="Calibri"/>
                <a:cs typeface="Calibri"/>
              </a:rPr>
              <a:t>     Α) Γεωγραφικές τοποθεσίες του χρήστη</a:t>
            </a:r>
          </a:p>
          <a:p>
            <a:pPr marL="0" indent="0" algn="ctr">
              <a:buNone/>
            </a:pPr>
            <a:r>
              <a:rPr lang="el-GR" dirty="0">
                <a:latin typeface="Calibri"/>
                <a:cs typeface="Calibri"/>
              </a:rPr>
              <a:t>     Β) Προέλευση της ιστοσελίδας</a:t>
            </a:r>
          </a:p>
          <a:p>
            <a:pPr marL="0" indent="0" algn="ctr">
              <a:buNone/>
            </a:pPr>
            <a:r>
              <a:rPr lang="el-GR" dirty="0">
                <a:latin typeface="Calibri"/>
                <a:cs typeface="Calibri"/>
              </a:rPr>
              <a:t>     Γ) Διακομιστή παράδοσης περιεχομένου</a:t>
            </a:r>
          </a:p>
          <a:p>
            <a:pPr marL="0" indent="0" algn="ctr">
              <a:buNone/>
            </a:pPr>
            <a:r>
              <a:rPr lang="el-GR" dirty="0">
                <a:ea typeface="+mj-lt"/>
                <a:cs typeface="+mj-lt"/>
                <a:hlinkClick r:id="rId2"/>
              </a:rPr>
              <a:t>https://www.youtube.com/watch?v=Bsq5cKkS33I&amp;t=1s</a:t>
            </a:r>
            <a:endParaRPr lang="el-GR" dirty="0"/>
          </a:p>
        </p:txBody>
      </p:sp>
      <p:sp>
        <p:nvSpPr>
          <p:cNvPr id="5" name="TextBox 4">
            <a:extLst>
              <a:ext uri="{FF2B5EF4-FFF2-40B4-BE49-F238E27FC236}">
                <a16:creationId xmlns:a16="http://schemas.microsoft.com/office/drawing/2014/main" id="{69B59EA7-4BD8-A671-D761-15208F999A6C}"/>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solidFill>
                  <a:schemeClr val="bg1"/>
                </a:solidFill>
              </a:rPr>
              <a:t>20</a:t>
            </a:r>
          </a:p>
        </p:txBody>
      </p:sp>
    </p:spTree>
    <p:extLst>
      <p:ext uri="{BB962C8B-B14F-4D97-AF65-F5344CB8AC3E}">
        <p14:creationId xmlns:p14="http://schemas.microsoft.com/office/powerpoint/2010/main" val="1045204385"/>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0147CF86-5CB8-77DC-F268-8C1B3E2D4C24}"/>
              </a:ext>
            </a:extLst>
          </p:cNvPr>
          <p:cNvSpPr>
            <a:spLocks noGrp="1"/>
          </p:cNvSpPr>
          <p:nvPr>
            <p:ph type="title"/>
          </p:nvPr>
        </p:nvSpPr>
        <p:spPr/>
        <p:txBody>
          <a:bodyPr/>
          <a:lstStyle/>
          <a:p>
            <a:pPr algn="ctr"/>
            <a:r>
              <a:rPr lang="el-GR" dirty="0">
                <a:latin typeface="Calibri"/>
                <a:cs typeface="Calibri"/>
              </a:rPr>
              <a:t>Πώς λειτουργεί το CDN;</a:t>
            </a:r>
          </a:p>
        </p:txBody>
      </p:sp>
      <p:sp>
        <p:nvSpPr>
          <p:cNvPr id="3" name="Θέση περιεχομένου 2">
            <a:extLst>
              <a:ext uri="{FF2B5EF4-FFF2-40B4-BE49-F238E27FC236}">
                <a16:creationId xmlns:a16="http://schemas.microsoft.com/office/drawing/2014/main" id="{DE7654FA-9995-1E85-2885-B0FDB75C16CA}"/>
              </a:ext>
            </a:extLst>
          </p:cNvPr>
          <p:cNvSpPr>
            <a:spLocks noGrp="1"/>
          </p:cNvSpPr>
          <p:nvPr>
            <p:ph idx="1"/>
          </p:nvPr>
        </p:nvSpPr>
        <p:spPr/>
        <p:txBody>
          <a:bodyPr vert="horz" lIns="91440" tIns="45720" rIns="91440" bIns="45720" rtlCol="0" anchor="t">
            <a:normAutofit/>
          </a:bodyPr>
          <a:lstStyle/>
          <a:p>
            <a:pPr marL="0" indent="0">
              <a:buNone/>
            </a:pPr>
            <a:r>
              <a:rPr lang="el-GR" sz="2400" dirty="0">
                <a:latin typeface="Calibri"/>
                <a:cs typeface="Calibri"/>
              </a:rPr>
              <a:t>Το CDN είναι ένα </a:t>
            </a:r>
            <a:r>
              <a:rPr lang="el-GR" sz="2400" dirty="0" err="1">
                <a:latin typeface="Calibri"/>
                <a:cs typeface="Calibri"/>
              </a:rPr>
              <a:t>δίκτυo</a:t>
            </a:r>
            <a:r>
              <a:rPr lang="el-GR" sz="2400" dirty="0">
                <a:latin typeface="Calibri"/>
                <a:cs typeface="Calibri"/>
              </a:rPr>
              <a:t> από </a:t>
            </a:r>
            <a:r>
              <a:rPr lang="el-GR" sz="2400" dirty="0" err="1">
                <a:latin typeface="Calibri"/>
                <a:cs typeface="Calibri"/>
              </a:rPr>
              <a:t>servers</a:t>
            </a:r>
            <a:r>
              <a:rPr lang="el-GR" sz="2400" dirty="0">
                <a:latin typeface="Calibri"/>
                <a:cs typeface="Calibri"/>
              </a:rPr>
              <a:t> σε όλο το κόσμο και αναλαμβάνει ουσιαστικά να "σερβίρει" τα δεδομένα της ιστοσελίδας μας στον κάθε επισκέπτη από εκείνο τον </a:t>
            </a:r>
            <a:r>
              <a:rPr lang="el-GR" sz="2400" dirty="0" err="1">
                <a:latin typeface="Calibri"/>
                <a:cs typeface="Calibri"/>
              </a:rPr>
              <a:t>server</a:t>
            </a:r>
            <a:r>
              <a:rPr lang="el-GR" sz="2400" dirty="0">
                <a:latin typeface="Calibri"/>
                <a:cs typeface="Calibri"/>
              </a:rPr>
              <a:t> που είναι πιο κοντά σε αυτόν. Παράλληλα, λόγω του ότι η ιστοσελίδα φορτώνει από το CDN και όχι από τον δικό μας </a:t>
            </a:r>
            <a:r>
              <a:rPr lang="el-GR" sz="2400" dirty="0" err="1">
                <a:latin typeface="Calibri"/>
                <a:cs typeface="Calibri"/>
              </a:rPr>
              <a:t>server</a:t>
            </a:r>
            <a:r>
              <a:rPr lang="el-GR" sz="2400" dirty="0">
                <a:latin typeface="Calibri"/>
                <a:cs typeface="Calibri"/>
              </a:rPr>
              <a:t>, έχει ως αποτέλεσμα ο ίδιος ο </a:t>
            </a:r>
            <a:r>
              <a:rPr lang="el-GR" sz="2400" dirty="0" err="1">
                <a:latin typeface="Calibri"/>
                <a:cs typeface="Calibri"/>
              </a:rPr>
              <a:t>server</a:t>
            </a:r>
            <a:r>
              <a:rPr lang="el-GR" sz="2400" dirty="0">
                <a:latin typeface="Calibri"/>
                <a:cs typeface="Calibri"/>
              </a:rPr>
              <a:t> που φιλοξενείται η ιστοσελίδα μας να έχει πολύ λιγότερες αιτήσεις άρα και να χρειάζεται πολύ λιγότερους πόρους για να εξυπηρετήσει την ιστοσελίδα. Το αποτέλεσμα αυτού είναι να φορτώνει πιο γρήγορα ο </a:t>
            </a:r>
            <a:r>
              <a:rPr lang="el-GR" sz="2400" dirty="0" err="1">
                <a:latin typeface="Calibri"/>
                <a:cs typeface="Calibri"/>
              </a:rPr>
              <a:t>server</a:t>
            </a:r>
            <a:r>
              <a:rPr lang="el-GR" sz="2400" dirty="0">
                <a:latin typeface="Calibri"/>
                <a:cs typeface="Calibri"/>
              </a:rPr>
              <a:t> και το </a:t>
            </a:r>
            <a:r>
              <a:rPr lang="el-GR" sz="2400" dirty="0" err="1">
                <a:latin typeface="Calibri"/>
                <a:cs typeface="Calibri"/>
              </a:rPr>
              <a:t>website</a:t>
            </a:r>
            <a:r>
              <a:rPr lang="el-GR" sz="2400" dirty="0">
                <a:latin typeface="Calibri"/>
                <a:cs typeface="Calibri"/>
              </a:rPr>
              <a:t> μας, διότι υπάρχουν οι ίδιοι πόροι να εξυπηρετήσουν λιγότερο σημαντικά αιτήματα.</a:t>
            </a:r>
            <a:endParaRPr lang="el-GR" sz="2400"/>
          </a:p>
        </p:txBody>
      </p:sp>
      <p:sp>
        <p:nvSpPr>
          <p:cNvPr id="5" name="TextBox 4">
            <a:extLst>
              <a:ext uri="{FF2B5EF4-FFF2-40B4-BE49-F238E27FC236}">
                <a16:creationId xmlns:a16="http://schemas.microsoft.com/office/drawing/2014/main" id="{7A53BCE9-7374-608B-5B5E-64C55A4340D8}"/>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21</a:t>
            </a:r>
            <a:endParaRPr lang="el-GR" dirty="0">
              <a:solidFill>
                <a:schemeClr val="bg1"/>
              </a:solidFill>
            </a:endParaRPr>
          </a:p>
        </p:txBody>
      </p:sp>
    </p:spTree>
    <p:extLst>
      <p:ext uri="{BB962C8B-B14F-4D97-AF65-F5344CB8AC3E}">
        <p14:creationId xmlns:p14="http://schemas.microsoft.com/office/powerpoint/2010/main" val="1927691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4" name="Θέση περιεχομένου 3" descr="Εικόνα που περιέχει κείμενο, διάγραμμα, στιγμιότυπο οθόνης, γραφιστική&#10;&#10;Περιγραφή που δημιουργήθηκε αυτόματα">
            <a:extLst>
              <a:ext uri="{FF2B5EF4-FFF2-40B4-BE49-F238E27FC236}">
                <a16:creationId xmlns:a16="http://schemas.microsoft.com/office/drawing/2014/main" id="{663A7C81-EC9B-3486-8A29-1F4051A7216A}"/>
              </a:ext>
            </a:extLst>
          </p:cNvPr>
          <p:cNvPicPr>
            <a:picLocks noChangeAspect="1"/>
          </p:cNvPicPr>
          <p:nvPr/>
        </p:nvPicPr>
        <p:blipFill rotWithShape="1">
          <a:blip r:embed="rId3"/>
          <a:srcRect l="114" t="-298" r="-343" b="575"/>
          <a:stretch/>
        </p:blipFill>
        <p:spPr>
          <a:xfrm>
            <a:off x="3916920" y="605531"/>
            <a:ext cx="8274407" cy="5662726"/>
          </a:xfrm>
          <a:prstGeom prst="rect">
            <a:avLst/>
          </a:prstGeom>
          <a:effectLst>
            <a:outerShdw blurRad="50800" dist="38100" dir="5400000" algn="t" rotWithShape="0">
              <a:prstClr val="black">
                <a:alpha val="43000"/>
              </a:prstClr>
            </a:outerShdw>
          </a:effectLst>
        </p:spPr>
      </p:pic>
      <p:sp>
        <p:nvSpPr>
          <p:cNvPr id="19" name="Rectangle 10">
            <a:extLst>
              <a:ext uri="{FF2B5EF4-FFF2-40B4-BE49-F238E27FC236}">
                <a16:creationId xmlns:a16="http://schemas.microsoft.com/office/drawing/2014/main" id="{A93A089E-0A16-452C-B341-0F769780D2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Content Placeholder 7">
            <a:extLst>
              <a:ext uri="{FF2B5EF4-FFF2-40B4-BE49-F238E27FC236}">
                <a16:creationId xmlns:a16="http://schemas.microsoft.com/office/drawing/2014/main" id="{4DDB2C9A-E3C1-ADF3-686B-D9A4192C46C6}"/>
              </a:ext>
            </a:extLst>
          </p:cNvPr>
          <p:cNvSpPr>
            <a:spLocks noGrp="1"/>
          </p:cNvSpPr>
          <p:nvPr>
            <p:ph idx="1"/>
          </p:nvPr>
        </p:nvSpPr>
        <p:spPr>
          <a:xfrm>
            <a:off x="281546" y="1043051"/>
            <a:ext cx="3640816" cy="4779816"/>
          </a:xfrm>
        </p:spPr>
        <p:txBody>
          <a:bodyPr vert="horz" lIns="91440" tIns="45720" rIns="91440" bIns="45720" rtlCol="0" anchor="t">
            <a:normAutofit/>
          </a:bodyPr>
          <a:lstStyle/>
          <a:p>
            <a:pPr marL="0" indent="0">
              <a:buNone/>
            </a:pPr>
            <a:r>
              <a:rPr lang="en-US" u="sng" dirty="0">
                <a:latin typeface="Calibri"/>
                <a:cs typeface="Calibri"/>
              </a:rPr>
              <a:t>Πα</a:t>
            </a:r>
            <a:r>
              <a:rPr lang="en-US" u="sng" dirty="0" err="1">
                <a:latin typeface="Calibri"/>
                <a:cs typeface="Calibri"/>
              </a:rPr>
              <a:t>ράδειγμ</a:t>
            </a:r>
            <a:r>
              <a:rPr lang="en-US" u="sng" dirty="0">
                <a:latin typeface="Calibri"/>
                <a:cs typeface="Calibri"/>
              </a:rPr>
              <a:t>α </a:t>
            </a:r>
            <a:r>
              <a:rPr lang="en-US" u="sng" dirty="0" err="1">
                <a:latin typeface="Calibri"/>
                <a:cs typeface="Calibri"/>
              </a:rPr>
              <a:t>λειτουργί</a:t>
            </a:r>
            <a:r>
              <a:rPr lang="en-US" u="sng" dirty="0">
                <a:latin typeface="Calibri"/>
                <a:cs typeface="Calibri"/>
              </a:rPr>
              <a:t>ας</a:t>
            </a:r>
          </a:p>
          <a:p>
            <a:pPr marL="0" indent="0">
              <a:buNone/>
            </a:pPr>
            <a:endParaRPr lang="en-US" dirty="0">
              <a:latin typeface="Calibri"/>
              <a:cs typeface="Calibri"/>
            </a:endParaRPr>
          </a:p>
          <a:p>
            <a:pPr marL="0" indent="0">
              <a:buNone/>
            </a:pPr>
            <a:r>
              <a:rPr lang="en-US" dirty="0" err="1">
                <a:latin typeface="Calibri"/>
                <a:cs typeface="Calibri"/>
              </a:rPr>
              <a:t>Έν</a:t>
            </a:r>
            <a:r>
              <a:rPr lang="en-US" dirty="0">
                <a:latin typeface="Calibri"/>
                <a:cs typeface="Calibri"/>
              </a:rPr>
              <a:t>ας επ</a:t>
            </a:r>
            <a:r>
              <a:rPr lang="en-US" dirty="0" err="1">
                <a:latin typeface="Calibri"/>
                <a:cs typeface="Calibri"/>
              </a:rPr>
              <a:t>ισκέ</a:t>
            </a:r>
            <a:r>
              <a:rPr lang="en-US" dirty="0">
                <a:latin typeface="Calibri"/>
                <a:cs typeface="Calibri"/>
              </a:rPr>
              <a:t>π</a:t>
            </a:r>
            <a:r>
              <a:rPr lang="en-US" dirty="0" err="1">
                <a:latin typeface="Calibri"/>
                <a:cs typeface="Calibri"/>
              </a:rPr>
              <a:t>της</a:t>
            </a:r>
            <a:r>
              <a:rPr lang="en-US" dirty="0">
                <a:latin typeface="Calibri"/>
                <a:cs typeface="Calibri"/>
              </a:rPr>
              <a:t> </a:t>
            </a:r>
            <a:r>
              <a:rPr lang="en-US" dirty="0" err="1">
                <a:latin typeface="Calibri"/>
                <a:cs typeface="Calibri"/>
              </a:rPr>
              <a:t>της</a:t>
            </a:r>
            <a:r>
              <a:rPr lang="en-US" dirty="0">
                <a:latin typeface="Calibri"/>
                <a:cs typeface="Calibri"/>
              </a:rPr>
              <a:t> </a:t>
            </a:r>
            <a:r>
              <a:rPr lang="en-US" dirty="0" err="1">
                <a:latin typeface="Calibri"/>
                <a:cs typeface="Calibri"/>
              </a:rPr>
              <a:t>ιστοσελίδ</a:t>
            </a:r>
            <a:r>
              <a:rPr lang="en-US" dirty="0">
                <a:latin typeface="Calibri"/>
                <a:cs typeface="Calibri"/>
              </a:rPr>
              <a:t>ας μας απο </a:t>
            </a:r>
            <a:r>
              <a:rPr lang="en-US" dirty="0" err="1">
                <a:latin typeface="Calibri"/>
                <a:cs typeface="Calibri"/>
              </a:rPr>
              <a:t>την</a:t>
            </a:r>
            <a:r>
              <a:rPr lang="en-US" dirty="0">
                <a:latin typeface="Calibri"/>
                <a:cs typeface="Calibri"/>
              </a:rPr>
              <a:t> </a:t>
            </a:r>
            <a:r>
              <a:rPr lang="en-US" dirty="0" err="1">
                <a:latin typeface="Calibri"/>
                <a:cs typeface="Calibri"/>
              </a:rPr>
              <a:t>Αμερική</a:t>
            </a:r>
            <a:r>
              <a:rPr lang="en-US" dirty="0">
                <a:latin typeface="Calibri"/>
                <a:cs typeface="Calibri"/>
              </a:rPr>
              <a:t> θα </a:t>
            </a:r>
            <a:r>
              <a:rPr lang="en-US" dirty="0" err="1">
                <a:latin typeface="Calibri"/>
                <a:cs typeface="Calibri"/>
              </a:rPr>
              <a:t>φορτώσει</a:t>
            </a:r>
            <a:r>
              <a:rPr lang="en-US" dirty="0">
                <a:latin typeface="Calibri"/>
                <a:cs typeface="Calibri"/>
              </a:rPr>
              <a:t> </a:t>
            </a:r>
            <a:r>
              <a:rPr lang="en-US" dirty="0" err="1">
                <a:latin typeface="Calibri"/>
                <a:cs typeface="Calibri"/>
              </a:rPr>
              <a:t>την</a:t>
            </a:r>
            <a:r>
              <a:rPr lang="en-US" dirty="0">
                <a:latin typeface="Calibri"/>
                <a:cs typeface="Calibri"/>
              </a:rPr>
              <a:t> </a:t>
            </a:r>
            <a:r>
              <a:rPr lang="en-US" dirty="0" err="1">
                <a:latin typeface="Calibri"/>
                <a:cs typeface="Calibri"/>
              </a:rPr>
              <a:t>ιστοσελίδ</a:t>
            </a:r>
            <a:r>
              <a:rPr lang="en-US" dirty="0">
                <a:latin typeface="Calibri"/>
                <a:cs typeface="Calibri"/>
              </a:rPr>
              <a:t>α από server </a:t>
            </a:r>
            <a:r>
              <a:rPr lang="en-US" dirty="0" err="1">
                <a:latin typeface="Calibri"/>
                <a:cs typeface="Calibri"/>
              </a:rPr>
              <a:t>στην</a:t>
            </a:r>
            <a:r>
              <a:rPr lang="en-US" dirty="0">
                <a:latin typeface="Calibri"/>
                <a:cs typeface="Calibri"/>
              </a:rPr>
              <a:t> </a:t>
            </a:r>
            <a:r>
              <a:rPr lang="en-US" dirty="0" err="1">
                <a:latin typeface="Calibri"/>
                <a:cs typeface="Calibri"/>
              </a:rPr>
              <a:t>Αμερική</a:t>
            </a:r>
            <a:r>
              <a:rPr lang="en-US" dirty="0">
                <a:latin typeface="Calibri"/>
                <a:cs typeface="Calibri"/>
              </a:rPr>
              <a:t> </a:t>
            </a:r>
            <a:r>
              <a:rPr lang="en-US" dirty="0" err="1">
                <a:latin typeface="Calibri"/>
                <a:cs typeface="Calibri"/>
              </a:rPr>
              <a:t>ενώ</a:t>
            </a:r>
            <a:r>
              <a:rPr lang="en-US" dirty="0">
                <a:latin typeface="Calibri"/>
                <a:cs typeface="Calibri"/>
              </a:rPr>
              <a:t> </a:t>
            </a:r>
            <a:r>
              <a:rPr lang="en-US" dirty="0" err="1">
                <a:latin typeface="Calibri"/>
                <a:cs typeface="Calibri"/>
              </a:rPr>
              <a:t>έν</a:t>
            </a:r>
            <a:r>
              <a:rPr lang="en-US" dirty="0">
                <a:latin typeface="Calibri"/>
                <a:cs typeface="Calibri"/>
              </a:rPr>
              <a:t>ας επ</a:t>
            </a:r>
            <a:r>
              <a:rPr lang="en-US" dirty="0" err="1">
                <a:latin typeface="Calibri"/>
                <a:cs typeface="Calibri"/>
              </a:rPr>
              <a:t>ισκέ</a:t>
            </a:r>
            <a:r>
              <a:rPr lang="en-US" dirty="0">
                <a:latin typeface="Calibri"/>
                <a:cs typeface="Calibri"/>
              </a:rPr>
              <a:t>π</a:t>
            </a:r>
            <a:r>
              <a:rPr lang="en-US" dirty="0" err="1">
                <a:latin typeface="Calibri"/>
                <a:cs typeface="Calibri"/>
              </a:rPr>
              <a:t>της</a:t>
            </a:r>
            <a:r>
              <a:rPr lang="en-US" dirty="0">
                <a:latin typeface="Calibri"/>
                <a:cs typeface="Calibri"/>
              </a:rPr>
              <a:t> </a:t>
            </a:r>
            <a:r>
              <a:rPr lang="en-US" dirty="0" err="1">
                <a:latin typeface="Calibri"/>
                <a:cs typeface="Calibri"/>
              </a:rPr>
              <a:t>στην</a:t>
            </a:r>
            <a:r>
              <a:rPr lang="en-US" dirty="0">
                <a:latin typeface="Calibri"/>
                <a:cs typeface="Calibri"/>
              </a:rPr>
              <a:t> </a:t>
            </a:r>
            <a:r>
              <a:rPr lang="en-US" dirty="0" err="1">
                <a:latin typeface="Calibri"/>
                <a:cs typeface="Calibri"/>
              </a:rPr>
              <a:t>Ελλάδ</a:t>
            </a:r>
            <a:r>
              <a:rPr lang="en-US" dirty="0">
                <a:latin typeface="Calibri"/>
                <a:cs typeface="Calibri"/>
              </a:rPr>
              <a:t>α θα </a:t>
            </a:r>
            <a:r>
              <a:rPr lang="en-US" dirty="0" err="1">
                <a:latin typeface="Calibri"/>
                <a:cs typeface="Calibri"/>
              </a:rPr>
              <a:t>την</a:t>
            </a:r>
            <a:r>
              <a:rPr lang="en-US" dirty="0">
                <a:latin typeface="Calibri"/>
                <a:cs typeface="Calibri"/>
              </a:rPr>
              <a:t> </a:t>
            </a:r>
            <a:r>
              <a:rPr lang="en-US" dirty="0" err="1">
                <a:latin typeface="Calibri"/>
                <a:cs typeface="Calibri"/>
              </a:rPr>
              <a:t>φορτώσει</a:t>
            </a:r>
            <a:r>
              <a:rPr lang="en-US" dirty="0">
                <a:latin typeface="Calibri"/>
                <a:cs typeface="Calibri"/>
              </a:rPr>
              <a:t> απο </a:t>
            </a:r>
            <a:r>
              <a:rPr lang="en-US" dirty="0" err="1">
                <a:latin typeface="Calibri"/>
                <a:cs typeface="Calibri"/>
              </a:rPr>
              <a:t>ελληνικό</a:t>
            </a:r>
            <a:r>
              <a:rPr lang="en-US" dirty="0">
                <a:latin typeface="Calibri"/>
                <a:cs typeface="Calibri"/>
              </a:rPr>
              <a:t> server. </a:t>
            </a:r>
            <a:r>
              <a:rPr lang="en-US" dirty="0" err="1">
                <a:latin typeface="Calibri"/>
                <a:cs typeface="Calibri"/>
              </a:rPr>
              <a:t>Αυτό</a:t>
            </a:r>
            <a:r>
              <a:rPr lang="en-US" dirty="0">
                <a:latin typeface="Calibri"/>
                <a:cs typeface="Calibri"/>
              </a:rPr>
              <a:t> </a:t>
            </a:r>
            <a:r>
              <a:rPr lang="en-US" dirty="0" err="1">
                <a:latin typeface="Calibri"/>
                <a:cs typeface="Calibri"/>
              </a:rPr>
              <a:t>έχει</a:t>
            </a:r>
            <a:r>
              <a:rPr lang="en-US" dirty="0">
                <a:latin typeface="Calibri"/>
                <a:cs typeface="Calibri"/>
              </a:rPr>
              <a:t> σαν απ</a:t>
            </a:r>
            <a:r>
              <a:rPr lang="en-US" dirty="0" err="1">
                <a:latin typeface="Calibri"/>
                <a:cs typeface="Calibri"/>
              </a:rPr>
              <a:t>οτέλεσμ</a:t>
            </a:r>
            <a:r>
              <a:rPr lang="en-US" dirty="0">
                <a:latin typeface="Calibri"/>
                <a:cs typeface="Calibri"/>
              </a:rPr>
              <a:t>α να </a:t>
            </a:r>
            <a:r>
              <a:rPr lang="en-US" dirty="0" err="1">
                <a:latin typeface="Calibri"/>
                <a:cs typeface="Calibri"/>
              </a:rPr>
              <a:t>έχουμε</a:t>
            </a:r>
            <a:r>
              <a:rPr lang="en-US" dirty="0">
                <a:latin typeface="Calibri"/>
                <a:cs typeface="Calibri"/>
              </a:rPr>
              <a:t> π</a:t>
            </a:r>
            <a:r>
              <a:rPr lang="en-US" dirty="0" err="1">
                <a:latin typeface="Calibri"/>
                <a:cs typeface="Calibri"/>
              </a:rPr>
              <a:t>ολύ</a:t>
            </a:r>
            <a:r>
              <a:rPr lang="en-US" dirty="0">
                <a:latin typeface="Calibri"/>
                <a:cs typeface="Calibri"/>
              </a:rPr>
              <a:t> </a:t>
            </a:r>
            <a:r>
              <a:rPr lang="en-US" dirty="0" err="1">
                <a:latin typeface="Calibri"/>
                <a:cs typeface="Calibri"/>
              </a:rPr>
              <a:t>γρήγορους</a:t>
            </a:r>
            <a:r>
              <a:rPr lang="en-US" dirty="0">
                <a:latin typeface="Calibri"/>
                <a:cs typeface="Calibri"/>
              </a:rPr>
              <a:t> </a:t>
            </a:r>
            <a:r>
              <a:rPr lang="en-US" dirty="0" err="1">
                <a:latin typeface="Calibri"/>
                <a:cs typeface="Calibri"/>
              </a:rPr>
              <a:t>χρόνους</a:t>
            </a:r>
            <a:r>
              <a:rPr lang="en-US" dirty="0">
                <a:latin typeface="Calibri"/>
                <a:cs typeface="Calibri"/>
              </a:rPr>
              <a:t> </a:t>
            </a:r>
            <a:r>
              <a:rPr lang="en-US" dirty="0" err="1">
                <a:latin typeface="Calibri"/>
                <a:cs typeface="Calibri"/>
              </a:rPr>
              <a:t>γι</a:t>
            </a:r>
            <a:r>
              <a:rPr lang="en-US" dirty="0">
                <a:latin typeface="Calibri"/>
                <a:cs typeface="Calibri"/>
              </a:rPr>
              <a:t>α </a:t>
            </a:r>
            <a:r>
              <a:rPr lang="en-US" dirty="0" err="1">
                <a:latin typeface="Calibri"/>
                <a:cs typeface="Calibri"/>
              </a:rPr>
              <a:t>όλους</a:t>
            </a:r>
            <a:r>
              <a:rPr lang="en-US" dirty="0">
                <a:latin typeface="Calibri"/>
                <a:cs typeface="Calibri"/>
              </a:rPr>
              <a:t> α</a:t>
            </a:r>
            <a:r>
              <a:rPr lang="en-US" dirty="0" err="1">
                <a:latin typeface="Calibri"/>
                <a:cs typeface="Calibri"/>
              </a:rPr>
              <a:t>νεξάρτητ</a:t>
            </a:r>
            <a:r>
              <a:rPr lang="en-US" dirty="0">
                <a:latin typeface="Calibri"/>
                <a:cs typeface="Calibri"/>
              </a:rPr>
              <a:t>α π</a:t>
            </a:r>
            <a:r>
              <a:rPr lang="en-US" dirty="0" err="1">
                <a:latin typeface="Calibri"/>
                <a:cs typeface="Calibri"/>
              </a:rPr>
              <a:t>ού</a:t>
            </a:r>
            <a:r>
              <a:rPr lang="en-US" dirty="0">
                <a:latin typeface="Calibri"/>
                <a:cs typeface="Calibri"/>
              </a:rPr>
              <a:t> β</a:t>
            </a:r>
            <a:r>
              <a:rPr lang="en-US" dirty="0" err="1">
                <a:latin typeface="Calibri"/>
                <a:cs typeface="Calibri"/>
              </a:rPr>
              <a:t>ρίσκοντ</a:t>
            </a:r>
            <a:r>
              <a:rPr lang="en-US" dirty="0">
                <a:latin typeface="Calibri"/>
                <a:cs typeface="Calibri"/>
              </a:rPr>
              <a:t>αι</a:t>
            </a:r>
          </a:p>
        </p:txBody>
      </p:sp>
      <p:sp>
        <p:nvSpPr>
          <p:cNvPr id="3" name="TextBox 2">
            <a:extLst>
              <a:ext uri="{FF2B5EF4-FFF2-40B4-BE49-F238E27FC236}">
                <a16:creationId xmlns:a16="http://schemas.microsoft.com/office/drawing/2014/main" id="{EF5DE44A-8196-72CA-091E-8D04E11A8391}"/>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22</a:t>
            </a:r>
            <a:endParaRPr lang="el-GR" dirty="0">
              <a:solidFill>
                <a:schemeClr val="bg1"/>
              </a:solidFill>
            </a:endParaRPr>
          </a:p>
        </p:txBody>
      </p:sp>
    </p:spTree>
    <p:extLst>
      <p:ext uri="{BB962C8B-B14F-4D97-AF65-F5344CB8AC3E}">
        <p14:creationId xmlns:p14="http://schemas.microsoft.com/office/powerpoint/2010/main" val="25648222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DA2E159-6CC0-829E-F319-2078E6A51E11}"/>
              </a:ext>
            </a:extLst>
          </p:cNvPr>
          <p:cNvSpPr>
            <a:spLocks noGrp="1"/>
          </p:cNvSpPr>
          <p:nvPr>
            <p:ph type="title"/>
          </p:nvPr>
        </p:nvSpPr>
        <p:spPr/>
        <p:txBody>
          <a:bodyPr/>
          <a:lstStyle/>
          <a:p>
            <a:pPr algn="ctr"/>
            <a:r>
              <a:rPr lang="el-GR" dirty="0"/>
              <a:t>Κόστος για τα CDN </a:t>
            </a:r>
          </a:p>
        </p:txBody>
      </p:sp>
      <p:sp>
        <p:nvSpPr>
          <p:cNvPr id="3" name="Θέση περιεχομένου 2">
            <a:extLst>
              <a:ext uri="{FF2B5EF4-FFF2-40B4-BE49-F238E27FC236}">
                <a16:creationId xmlns:a16="http://schemas.microsoft.com/office/drawing/2014/main" id="{5A6CF1F2-508C-B071-9333-4E35B86BB9D8}"/>
              </a:ext>
            </a:extLst>
          </p:cNvPr>
          <p:cNvSpPr>
            <a:spLocks noGrp="1"/>
          </p:cNvSpPr>
          <p:nvPr>
            <p:ph idx="1"/>
          </p:nvPr>
        </p:nvSpPr>
        <p:spPr/>
        <p:txBody>
          <a:bodyPr vert="horz" lIns="91440" tIns="45720" rIns="91440" bIns="45720" rtlCol="0" anchor="t">
            <a:normAutofit/>
          </a:bodyPr>
          <a:lstStyle/>
          <a:p>
            <a:pPr marL="0" indent="0">
              <a:buNone/>
            </a:pPr>
            <a:r>
              <a:rPr lang="el-GR" dirty="0">
                <a:latin typeface="Calibri"/>
                <a:cs typeface="Calibri"/>
              </a:rPr>
              <a:t>Το κόστος για τα </a:t>
            </a:r>
            <a:r>
              <a:rPr lang="el-GR" err="1">
                <a:latin typeface="Calibri"/>
                <a:cs typeface="Calibri"/>
              </a:rPr>
              <a:t>cdn</a:t>
            </a:r>
            <a:r>
              <a:rPr lang="el-GR" dirty="0">
                <a:latin typeface="Calibri"/>
                <a:cs typeface="Calibri"/>
              </a:rPr>
              <a:t> δεν είναι σταθερό, μπορεί άλλοτε να είναι μηδαμινό και άλλοτε αρκετά υψηλό ανάλογα με</a:t>
            </a:r>
          </a:p>
          <a:p>
            <a:pPr marL="0" indent="0">
              <a:buNone/>
            </a:pPr>
            <a:endParaRPr lang="el-GR" dirty="0">
              <a:latin typeface="Calibri"/>
              <a:cs typeface="Calibri"/>
            </a:endParaRPr>
          </a:p>
          <a:p>
            <a:pPr>
              <a:buFont typeface="Arial" charset="2"/>
              <a:buChar char="•"/>
            </a:pPr>
            <a:r>
              <a:rPr lang="el-GR" dirty="0">
                <a:latin typeface="Calibri"/>
                <a:cs typeface="Calibri"/>
              </a:rPr>
              <a:t>Τις συμφωνίες σε επίπεδο υπηρεσιών </a:t>
            </a:r>
            <a:r>
              <a:rPr lang="el-GR" dirty="0">
                <a:latin typeface="Calibri"/>
                <a:ea typeface="+mj-lt"/>
                <a:cs typeface="+mj-lt"/>
              </a:rPr>
              <a:t>(</a:t>
            </a:r>
            <a:r>
              <a:rPr lang="el-GR" err="1">
                <a:latin typeface="Calibri"/>
                <a:ea typeface="+mj-lt"/>
                <a:cs typeface="+mj-lt"/>
              </a:rPr>
              <a:t>Service-Level</a:t>
            </a:r>
            <a:r>
              <a:rPr lang="el-GR" dirty="0">
                <a:latin typeface="Calibri"/>
                <a:ea typeface="+mj-lt"/>
                <a:cs typeface="+mj-lt"/>
              </a:rPr>
              <a:t> Agreement - SLA)</a:t>
            </a:r>
          </a:p>
          <a:p>
            <a:pPr>
              <a:buClr>
                <a:srgbClr val="8AD0D6"/>
              </a:buClr>
              <a:buFont typeface="Arial" charset="2"/>
              <a:buChar char="•"/>
            </a:pPr>
            <a:r>
              <a:rPr lang="el-GR" dirty="0">
                <a:latin typeface="Calibri"/>
                <a:cs typeface="Calibri"/>
              </a:rPr>
              <a:t>Την επεκτασιμότητα</a:t>
            </a:r>
          </a:p>
          <a:p>
            <a:pPr>
              <a:buClr>
                <a:srgbClr val="8AD0D6"/>
              </a:buClr>
              <a:buFont typeface="Arial" charset="2"/>
              <a:buChar char="•"/>
            </a:pPr>
            <a:r>
              <a:rPr lang="el-GR" err="1">
                <a:latin typeface="Calibri"/>
                <a:cs typeface="Calibri"/>
              </a:rPr>
              <a:t>Tην</a:t>
            </a:r>
            <a:r>
              <a:rPr lang="el-GR" dirty="0">
                <a:latin typeface="Calibri"/>
                <a:cs typeface="Calibri"/>
              </a:rPr>
              <a:t> </a:t>
            </a:r>
            <a:r>
              <a:rPr lang="el-GR" err="1">
                <a:latin typeface="Calibri"/>
                <a:cs typeface="Calibri"/>
              </a:rPr>
              <a:t>ταχύτητa</a:t>
            </a:r>
            <a:r>
              <a:rPr lang="el-GR" dirty="0">
                <a:latin typeface="Calibri"/>
                <a:cs typeface="Calibri"/>
              </a:rPr>
              <a:t> του </a:t>
            </a:r>
            <a:r>
              <a:rPr lang="el-GR" err="1">
                <a:latin typeface="Calibri"/>
                <a:cs typeface="Calibri"/>
              </a:rPr>
              <a:t>cdn</a:t>
            </a:r>
            <a:endParaRPr lang="el-GR">
              <a:latin typeface="Calibri"/>
              <a:cs typeface="Calibri"/>
            </a:endParaRPr>
          </a:p>
          <a:p>
            <a:pPr>
              <a:buClr>
                <a:srgbClr val="8AD0D6"/>
              </a:buClr>
              <a:buFont typeface="Arial" charset="2"/>
              <a:buChar char="•"/>
            </a:pPr>
            <a:endParaRPr lang="el-GR" dirty="0"/>
          </a:p>
        </p:txBody>
      </p:sp>
      <p:sp>
        <p:nvSpPr>
          <p:cNvPr id="5" name="TextBox 4">
            <a:extLst>
              <a:ext uri="{FF2B5EF4-FFF2-40B4-BE49-F238E27FC236}">
                <a16:creationId xmlns:a16="http://schemas.microsoft.com/office/drawing/2014/main" id="{2EC8F374-1807-8A89-D090-D242C85DFAF8}"/>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23</a:t>
            </a:r>
            <a:endParaRPr lang="el-GR" dirty="0">
              <a:solidFill>
                <a:schemeClr val="bg1"/>
              </a:solidFill>
            </a:endParaRPr>
          </a:p>
        </p:txBody>
      </p:sp>
    </p:spTree>
    <p:extLst>
      <p:ext uri="{BB962C8B-B14F-4D97-AF65-F5344CB8AC3E}">
        <p14:creationId xmlns:p14="http://schemas.microsoft.com/office/powerpoint/2010/main" val="34413851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DA302657-F2A4-A655-330B-E04D30BE7ADE}"/>
              </a:ext>
            </a:extLst>
          </p:cNvPr>
          <p:cNvSpPr>
            <a:spLocks noGrp="1"/>
          </p:cNvSpPr>
          <p:nvPr>
            <p:ph type="title"/>
          </p:nvPr>
        </p:nvSpPr>
        <p:spPr>
          <a:xfrm>
            <a:off x="188634" y="972786"/>
            <a:ext cx="3969587" cy="880675"/>
          </a:xfrm>
        </p:spPr>
        <p:txBody>
          <a:bodyPr anchor="b">
            <a:normAutofit/>
          </a:bodyPr>
          <a:lstStyle/>
          <a:p>
            <a:pPr algn="ctr">
              <a:lnSpc>
                <a:spcPct val="90000"/>
              </a:lnSpc>
            </a:pPr>
            <a:r>
              <a:rPr lang="el-GR" sz="2700" err="1">
                <a:solidFill>
                  <a:srgbClr val="EBEBEB"/>
                </a:solidFill>
              </a:rPr>
              <a:t>Oι</a:t>
            </a:r>
            <a:r>
              <a:rPr lang="el-GR" sz="2700">
                <a:solidFill>
                  <a:srgbClr val="EBEBEB"/>
                </a:solidFill>
              </a:rPr>
              <a:t> πιο γνωστοί </a:t>
            </a:r>
            <a:r>
              <a:rPr lang="el-GR" sz="2700" err="1">
                <a:solidFill>
                  <a:srgbClr val="EBEBEB"/>
                </a:solidFill>
              </a:rPr>
              <a:t>πάροχοι</a:t>
            </a:r>
            <a:r>
              <a:rPr lang="el-GR" sz="2700" dirty="0">
                <a:solidFill>
                  <a:srgbClr val="EBEBEB"/>
                </a:solidFill>
              </a:rPr>
              <a:t> </a:t>
            </a:r>
            <a:r>
              <a:rPr lang="el-GR" sz="2700">
                <a:solidFill>
                  <a:srgbClr val="EBEBEB"/>
                </a:solidFill>
              </a:rPr>
              <a:t>CDN</a:t>
            </a:r>
            <a:endParaRPr lang="el-GR"/>
          </a:p>
        </p:txBody>
      </p:sp>
      <p:sp>
        <p:nvSpPr>
          <p:cNvPr id="27"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9" name="Freeform: Shape 28">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31" name="Rectangle 30">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Θέση περιεχομένου 2">
            <a:extLst>
              <a:ext uri="{FF2B5EF4-FFF2-40B4-BE49-F238E27FC236}">
                <a16:creationId xmlns:a16="http://schemas.microsoft.com/office/drawing/2014/main" id="{1AF881B8-6974-ECDE-9EA8-8634A3E087D1}"/>
              </a:ext>
            </a:extLst>
          </p:cNvPr>
          <p:cNvSpPr>
            <a:spLocks noGrp="1"/>
          </p:cNvSpPr>
          <p:nvPr>
            <p:ph idx="1"/>
          </p:nvPr>
        </p:nvSpPr>
        <p:spPr>
          <a:xfrm>
            <a:off x="614167" y="2478619"/>
            <a:ext cx="3108057" cy="3778686"/>
          </a:xfrm>
        </p:spPr>
        <p:txBody>
          <a:bodyPr vert="horz" lIns="91440" tIns="45720" rIns="91440" bIns="45720" rtlCol="0" anchor="t">
            <a:noAutofit/>
          </a:bodyPr>
          <a:lstStyle/>
          <a:p>
            <a:pPr algn="ctr">
              <a:buFont typeface="Arial" charset="2"/>
              <a:buChar char="•"/>
            </a:pPr>
            <a:r>
              <a:rPr lang="el-GR" sz="1800" u="sng" dirty="0" err="1">
                <a:solidFill>
                  <a:srgbClr val="FFFFFF"/>
                </a:solidFill>
                <a:latin typeface="Calibri"/>
                <a:ea typeface="Calibri"/>
                <a:cs typeface="Calibri"/>
              </a:rPr>
              <a:t>Cloudflare</a:t>
            </a:r>
            <a:r>
              <a:rPr lang="el-GR" sz="1800" u="sng" dirty="0">
                <a:solidFill>
                  <a:srgbClr val="FFFFFF"/>
                </a:solidFill>
                <a:latin typeface="Calibri"/>
                <a:ea typeface="Calibri"/>
                <a:cs typeface="Calibri"/>
              </a:rPr>
              <a:t> CDN</a:t>
            </a:r>
            <a:endParaRPr lang="el-GR" sz="1800"/>
          </a:p>
          <a:p>
            <a:pPr marL="0" indent="0">
              <a:buClr>
                <a:srgbClr val="8AD0D6"/>
              </a:buClr>
              <a:buNone/>
            </a:pPr>
            <a:endParaRPr lang="el-GR" sz="1800" dirty="0">
              <a:solidFill>
                <a:srgbClr val="FFFFFF"/>
              </a:solidFill>
              <a:latin typeface="Calibri"/>
              <a:ea typeface="Calibri"/>
              <a:cs typeface="Calibri"/>
            </a:endParaRPr>
          </a:p>
          <a:p>
            <a:pPr>
              <a:buFont typeface="Arial" charset="2"/>
              <a:buChar char="•"/>
            </a:pPr>
            <a:r>
              <a:rPr lang="el-GR" sz="1800" dirty="0">
                <a:solidFill>
                  <a:srgbClr val="FFFFFF"/>
                </a:solidFill>
                <a:latin typeface="Calibri"/>
                <a:ea typeface="Calibri"/>
                <a:cs typeface="Calibri"/>
              </a:rPr>
              <a:t>Πρόκειται για δωρεάν υπηρεσία </a:t>
            </a:r>
            <a:r>
              <a:rPr lang="el-GR" sz="1800" err="1">
                <a:solidFill>
                  <a:srgbClr val="FFFFFF"/>
                </a:solidFill>
                <a:latin typeface="Calibri"/>
                <a:ea typeface="Calibri"/>
                <a:cs typeface="Calibri"/>
              </a:rPr>
              <a:t>cdn</a:t>
            </a:r>
            <a:r>
              <a:rPr lang="el-GR" sz="1800" dirty="0">
                <a:solidFill>
                  <a:srgbClr val="FFFFFF"/>
                </a:solidFill>
                <a:latin typeface="Calibri"/>
                <a:ea typeface="Calibri"/>
                <a:cs typeface="Calibri"/>
              </a:rPr>
              <a:t>, με τρομερά γρήγορη παράδοση περιεχομένου τόσο σε στατικό όσο και σε δυναμικό επίπεδο</a:t>
            </a:r>
          </a:p>
          <a:p>
            <a:pPr>
              <a:buClr>
                <a:srgbClr val="8AD0D6"/>
              </a:buClr>
              <a:buFont typeface="Arial" charset="2"/>
              <a:buChar char="•"/>
            </a:pPr>
            <a:r>
              <a:rPr lang="el-GR" sz="1800" dirty="0">
                <a:solidFill>
                  <a:srgbClr val="FFFFFF"/>
                </a:solidFill>
                <a:latin typeface="Calibri"/>
                <a:ea typeface="Calibri"/>
                <a:cs typeface="Calibri"/>
              </a:rPr>
              <a:t>Προσφέρει βελτίωση απόδοσης, καθώς επίσης μείωση χρόνου φόρτωσης και  κόστους.  </a:t>
            </a:r>
            <a:r>
              <a:rPr lang="el-GR" sz="1600" dirty="0">
                <a:solidFill>
                  <a:srgbClr val="FFFFFF"/>
                </a:solidFill>
                <a:latin typeface="Calibri"/>
                <a:ea typeface="Calibri"/>
                <a:cs typeface="Calibri"/>
              </a:rPr>
              <a:t>                           </a:t>
            </a:r>
          </a:p>
          <a:p>
            <a:pPr marL="0" indent="0">
              <a:buClr>
                <a:srgbClr val="8AD0D6"/>
              </a:buClr>
              <a:buNone/>
            </a:pPr>
            <a:endParaRPr lang="el-GR" sz="1400">
              <a:solidFill>
                <a:srgbClr val="FFFFFF"/>
              </a:solidFill>
              <a:latin typeface="Calibri"/>
              <a:ea typeface="Calibri"/>
              <a:cs typeface="Calibri"/>
            </a:endParaRPr>
          </a:p>
        </p:txBody>
      </p:sp>
      <p:pic>
        <p:nvPicPr>
          <p:cNvPr id="4" name="Γραφικό 3">
            <a:extLst>
              <a:ext uri="{FF2B5EF4-FFF2-40B4-BE49-F238E27FC236}">
                <a16:creationId xmlns:a16="http://schemas.microsoft.com/office/drawing/2014/main" id="{D0FB1B1F-38D6-5CD0-BA5A-D521C479C8E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048451" y="1591552"/>
            <a:ext cx="6495847" cy="4284494"/>
          </a:xfrm>
          <a:prstGeom prst="rect">
            <a:avLst/>
          </a:prstGeom>
          <a:effectLst/>
        </p:spPr>
      </p:pic>
      <p:sp>
        <p:nvSpPr>
          <p:cNvPr id="6" name="TextBox 5">
            <a:extLst>
              <a:ext uri="{FF2B5EF4-FFF2-40B4-BE49-F238E27FC236}">
                <a16:creationId xmlns:a16="http://schemas.microsoft.com/office/drawing/2014/main" id="{A259807B-7B8E-BD81-5406-ABF64AC294E6}"/>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spcAft>
                <a:spcPts val="600"/>
              </a:spcAft>
            </a:pPr>
            <a:r>
              <a:rPr lang="el-GR" dirty="0">
                <a:solidFill>
                  <a:schemeClr val="bg1"/>
                </a:solidFill>
              </a:rPr>
              <a:t>24</a:t>
            </a:r>
            <a:endParaRPr lang="el-GR">
              <a:solidFill>
                <a:schemeClr val="bg1"/>
              </a:solidFill>
            </a:endParaRPr>
          </a:p>
        </p:txBody>
      </p:sp>
    </p:spTree>
    <p:extLst>
      <p:ext uri="{BB962C8B-B14F-4D97-AF65-F5344CB8AC3E}">
        <p14:creationId xmlns:p14="http://schemas.microsoft.com/office/powerpoint/2010/main" val="1118996331"/>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4B56445E-FC09-289F-E24B-64AD4D90092F}"/>
              </a:ext>
            </a:extLst>
          </p:cNvPr>
          <p:cNvSpPr>
            <a:spLocks noGrp="1"/>
          </p:cNvSpPr>
          <p:nvPr>
            <p:ph idx="1"/>
          </p:nvPr>
        </p:nvSpPr>
        <p:spPr>
          <a:xfrm>
            <a:off x="756948" y="1379280"/>
            <a:ext cx="4684772" cy="4869119"/>
          </a:xfrm>
        </p:spPr>
        <p:txBody>
          <a:bodyPr vert="horz" lIns="91440" tIns="45720" rIns="91440" bIns="45720" rtlCol="0" anchor="t">
            <a:normAutofit/>
          </a:bodyPr>
          <a:lstStyle/>
          <a:p>
            <a:pPr algn="ctr">
              <a:lnSpc>
                <a:spcPct val="90000"/>
              </a:lnSpc>
              <a:buFont typeface="Arial" charset="2"/>
              <a:buChar char="•"/>
            </a:pPr>
            <a:r>
              <a:rPr lang="el-GR" sz="1900" u="sng" err="1">
                <a:latin typeface="Calibri"/>
                <a:cs typeface="Calibri"/>
              </a:rPr>
              <a:t>Jetpack</a:t>
            </a:r>
            <a:endParaRPr lang="el-GR" sz="1900" u="sng">
              <a:latin typeface="Calibri"/>
              <a:ea typeface="Calibri"/>
              <a:cs typeface="Calibri"/>
            </a:endParaRPr>
          </a:p>
          <a:p>
            <a:pPr marL="0" indent="0">
              <a:lnSpc>
                <a:spcPct val="90000"/>
              </a:lnSpc>
              <a:buClr>
                <a:srgbClr val="8AD0D6"/>
              </a:buClr>
              <a:buNone/>
            </a:pPr>
            <a:endParaRPr lang="el-GR" sz="1900" dirty="0">
              <a:latin typeface="Calibri"/>
              <a:ea typeface="Calibri"/>
              <a:cs typeface="Calibri"/>
            </a:endParaRPr>
          </a:p>
          <a:p>
            <a:pPr>
              <a:lnSpc>
                <a:spcPct val="90000"/>
              </a:lnSpc>
              <a:buClr>
                <a:srgbClr val="8AD0D6"/>
              </a:buClr>
              <a:buFont typeface="Arial" charset="2"/>
              <a:buChar char="•"/>
            </a:pPr>
            <a:r>
              <a:rPr lang="el-GR" sz="1900" dirty="0">
                <a:latin typeface="Calibri"/>
                <a:cs typeface="Calibri"/>
              </a:rPr>
              <a:t>Πρόκειται για μια CDN υπηρεσία με μηνιαία χρέωση, η οποία δημιουργήθηκε για </a:t>
            </a:r>
            <a:r>
              <a:rPr lang="el-GR" sz="1900" dirty="0" err="1">
                <a:latin typeface="Calibri"/>
                <a:cs typeface="Calibri"/>
              </a:rPr>
              <a:t>ιστότοπους</a:t>
            </a:r>
            <a:r>
              <a:rPr lang="el-GR" sz="1900" dirty="0">
                <a:latin typeface="Calibri"/>
                <a:cs typeface="Calibri"/>
              </a:rPr>
              <a:t> </a:t>
            </a:r>
            <a:r>
              <a:rPr lang="el-GR" sz="1900" dirty="0" err="1">
                <a:latin typeface="Calibri"/>
                <a:cs typeface="Calibri"/>
              </a:rPr>
              <a:t>WordPress</a:t>
            </a:r>
            <a:endParaRPr lang="el-GR" sz="1900" dirty="0" err="1">
              <a:latin typeface="Calibri"/>
              <a:ea typeface="Calibri"/>
              <a:cs typeface="Calibri"/>
            </a:endParaRPr>
          </a:p>
          <a:p>
            <a:pPr>
              <a:lnSpc>
                <a:spcPct val="90000"/>
              </a:lnSpc>
              <a:buClr>
                <a:srgbClr val="8AD0D6"/>
              </a:buClr>
              <a:buFont typeface="Arial" charset="2"/>
              <a:buChar char="•"/>
            </a:pPr>
            <a:r>
              <a:rPr lang="el-GR" sz="1900" dirty="0">
                <a:latin typeface="Calibri"/>
                <a:cs typeface="Calibri"/>
              </a:rPr>
              <a:t>Προσφέρει καλύτερη εμπειρία στους επισκέπτες μέσω της μεγάλης του ταχύτητας.</a:t>
            </a:r>
            <a:endParaRPr lang="el-GR" sz="1900" dirty="0">
              <a:latin typeface="Calibri"/>
              <a:ea typeface="Calibri"/>
              <a:cs typeface="Calibri"/>
            </a:endParaRPr>
          </a:p>
          <a:p>
            <a:pPr>
              <a:lnSpc>
                <a:spcPct val="90000"/>
              </a:lnSpc>
              <a:buClr>
                <a:srgbClr val="8AD0D6"/>
              </a:buClr>
              <a:buFont typeface="Arial" charset="2"/>
              <a:buChar char="•"/>
            </a:pPr>
            <a:r>
              <a:rPr lang="el-GR" sz="1900" dirty="0">
                <a:latin typeface="Calibri"/>
                <a:cs typeface="Calibri"/>
              </a:rPr>
              <a:t>Χειρίζεται την ασφάλεια του </a:t>
            </a:r>
            <a:r>
              <a:rPr lang="el-GR" sz="1900" dirty="0" err="1">
                <a:latin typeface="Calibri"/>
                <a:cs typeface="Calibri"/>
              </a:rPr>
              <a:t>ιστότοπου</a:t>
            </a:r>
            <a:r>
              <a:rPr lang="el-GR" sz="1900" dirty="0">
                <a:latin typeface="Calibri"/>
                <a:cs typeface="Calibri"/>
              </a:rPr>
              <a:t> και τα αντίγραφα ασφαλείας ώστε αυτός που το χειρίζεται να μπορεί να επικεντρωθεί στην δημιουργία</a:t>
            </a:r>
            <a:endParaRPr lang="el-GR" sz="1900" dirty="0">
              <a:latin typeface="Calibri"/>
              <a:ea typeface="Calibri"/>
              <a:cs typeface="Calibri"/>
            </a:endParaRPr>
          </a:p>
          <a:p>
            <a:pPr marL="0" indent="0">
              <a:lnSpc>
                <a:spcPct val="90000"/>
              </a:lnSpc>
              <a:buClr>
                <a:srgbClr val="8AD0D6"/>
              </a:buClr>
              <a:buNone/>
            </a:pPr>
            <a:endParaRPr lang="el-GR" sz="1700"/>
          </a:p>
        </p:txBody>
      </p:sp>
      <p:pic>
        <p:nvPicPr>
          <p:cNvPr id="5" name="Εικόνα 4" descr="Εικόνα που περιέχει κείμενο, στιγμιότυπο οθόνης, γραμματοσειρά, αριθμός&#10;&#10;Περιγραφή που δημιουργήθηκε αυτόματα">
            <a:extLst>
              <a:ext uri="{FF2B5EF4-FFF2-40B4-BE49-F238E27FC236}">
                <a16:creationId xmlns:a16="http://schemas.microsoft.com/office/drawing/2014/main" id="{069373AE-C607-EB39-4045-40ED881C6AE8}"/>
              </a:ext>
            </a:extLst>
          </p:cNvPr>
          <p:cNvPicPr>
            <a:picLocks noChangeAspect="1"/>
          </p:cNvPicPr>
          <p:nvPr/>
        </p:nvPicPr>
        <p:blipFill>
          <a:blip r:embed="rId3"/>
          <a:stretch>
            <a:fillRect/>
          </a:stretch>
        </p:blipFill>
        <p:spPr>
          <a:xfrm>
            <a:off x="5745553" y="1454032"/>
            <a:ext cx="6174041" cy="3957613"/>
          </a:xfrm>
          <a:prstGeom prst="rect">
            <a:avLst/>
          </a:prstGeom>
          <a:effectLst>
            <a:outerShdw blurRad="50800" dist="38100" dir="5400000" algn="t" rotWithShape="0">
              <a:prstClr val="black">
                <a:alpha val="43000"/>
              </a:prstClr>
            </a:outerShdw>
          </a:effectLst>
        </p:spPr>
      </p:pic>
      <p:sp>
        <p:nvSpPr>
          <p:cNvPr id="4" name="TextBox 3">
            <a:extLst>
              <a:ext uri="{FF2B5EF4-FFF2-40B4-BE49-F238E27FC236}">
                <a16:creationId xmlns:a16="http://schemas.microsoft.com/office/drawing/2014/main" id="{348861D4-BD85-012E-327A-FBF3DB056383}"/>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25</a:t>
            </a:r>
            <a:endParaRPr lang="el-GR" dirty="0">
              <a:solidFill>
                <a:schemeClr val="bg1"/>
              </a:solidFill>
            </a:endParaRPr>
          </a:p>
        </p:txBody>
      </p:sp>
    </p:spTree>
    <p:extLst>
      <p:ext uri="{BB962C8B-B14F-4D97-AF65-F5344CB8AC3E}">
        <p14:creationId xmlns:p14="http://schemas.microsoft.com/office/powerpoint/2010/main" val="35207926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DF64B6F1-D77A-339B-8CAF-BF6FFD71E6BB}"/>
              </a:ext>
            </a:extLst>
          </p:cNvPr>
          <p:cNvSpPr>
            <a:spLocks noGrp="1"/>
          </p:cNvSpPr>
          <p:nvPr>
            <p:ph idx="1"/>
          </p:nvPr>
        </p:nvSpPr>
        <p:spPr>
          <a:xfrm>
            <a:off x="875701" y="1171461"/>
            <a:ext cx="4338409" cy="4196185"/>
          </a:xfrm>
        </p:spPr>
        <p:txBody>
          <a:bodyPr vert="horz" lIns="91440" tIns="45720" rIns="91440" bIns="45720" rtlCol="0" anchor="t">
            <a:normAutofit/>
          </a:bodyPr>
          <a:lstStyle/>
          <a:p>
            <a:pPr algn="ctr">
              <a:buFont typeface="Arial" charset="2"/>
              <a:buChar char="•"/>
            </a:pPr>
            <a:r>
              <a:rPr lang="el-GR" sz="1900" u="sng" dirty="0" err="1">
                <a:latin typeface="Calibri"/>
                <a:ea typeface="Calibri"/>
                <a:cs typeface="Calibri"/>
              </a:rPr>
              <a:t>BunnyCDN</a:t>
            </a:r>
            <a:endParaRPr lang="el-GR" u="sng" dirty="0" err="1"/>
          </a:p>
          <a:p>
            <a:pPr marL="0" indent="0" algn="ctr">
              <a:buClr>
                <a:srgbClr val="8AD0D6"/>
              </a:buClr>
              <a:buNone/>
            </a:pPr>
            <a:endParaRPr lang="el-GR" sz="1900" u="sng" dirty="0">
              <a:latin typeface="Calibri"/>
              <a:ea typeface="Calibri"/>
              <a:cs typeface="Calibri"/>
            </a:endParaRPr>
          </a:p>
          <a:p>
            <a:pPr>
              <a:buClr>
                <a:srgbClr val="8AD0D6"/>
              </a:buClr>
              <a:buFont typeface="Arial" charset="2"/>
              <a:buChar char="•"/>
            </a:pPr>
            <a:r>
              <a:rPr lang="el-GR" sz="1900" dirty="0">
                <a:latin typeface="Calibri"/>
                <a:ea typeface="Calibri"/>
                <a:cs typeface="Calibri"/>
              </a:rPr>
              <a:t>Είναι μια απλή επιλογή για μικρές επιχειρήσεις που μπορεί να τους προσφέρει εξαιρετική ταχύτητα μέσω μηνιαίας πληρωμής</a:t>
            </a:r>
          </a:p>
          <a:p>
            <a:pPr>
              <a:buClr>
                <a:srgbClr val="8AD0D6"/>
              </a:buClr>
              <a:buFont typeface="Arial" charset="2"/>
              <a:buChar char="•"/>
            </a:pPr>
            <a:r>
              <a:rPr lang="el-GR" sz="1900" dirty="0">
                <a:latin typeface="Calibri"/>
                <a:ea typeface="Calibri"/>
                <a:cs typeface="Calibri"/>
              </a:rPr>
              <a:t>Μεγιστοποιεί την ανάπτυξη και την επέκταση με ένα δίκτυο 150Tbps+</a:t>
            </a:r>
          </a:p>
          <a:p>
            <a:pPr>
              <a:buClr>
                <a:srgbClr val="8AD0D6"/>
              </a:buClr>
              <a:buFont typeface="Arial" charset="2"/>
              <a:buChar char="•"/>
            </a:pPr>
            <a:r>
              <a:rPr lang="el-GR" sz="1900" dirty="0">
                <a:latin typeface="Calibri"/>
                <a:ea typeface="Calibri"/>
                <a:cs typeface="Calibri"/>
              </a:rPr>
              <a:t>Παρέχει παράδοση περιεχομένου ταχύτερα και ασφαλέστερα με ενσωματωμένη </a:t>
            </a:r>
            <a:r>
              <a:rPr lang="el-GR" sz="1900" dirty="0" err="1">
                <a:latin typeface="Calibri"/>
                <a:ea typeface="Calibri"/>
                <a:cs typeface="Calibri"/>
              </a:rPr>
              <a:t>DDoS</a:t>
            </a:r>
            <a:r>
              <a:rPr lang="el-GR" sz="1900" dirty="0">
                <a:latin typeface="Calibri"/>
                <a:ea typeface="Calibri"/>
                <a:cs typeface="Calibri"/>
              </a:rPr>
              <a:t> επόμενης γενιάς</a:t>
            </a:r>
          </a:p>
          <a:p>
            <a:pPr marL="0" indent="0">
              <a:buClr>
                <a:srgbClr val="8AD0D6"/>
              </a:buClr>
              <a:buNone/>
            </a:pPr>
            <a:endParaRPr lang="el-GR" sz="1900"/>
          </a:p>
        </p:txBody>
      </p:sp>
      <p:pic>
        <p:nvPicPr>
          <p:cNvPr id="2" name="Εικόνα 1" descr="Εικόνα που περιέχει κείμενο, χάρτης, διάγραμμα, γραμματοσειρά&#10;&#10;Περιγραφή που δημιουργήθηκε αυτόματα">
            <a:extLst>
              <a:ext uri="{FF2B5EF4-FFF2-40B4-BE49-F238E27FC236}">
                <a16:creationId xmlns:a16="http://schemas.microsoft.com/office/drawing/2014/main" id="{730CB9D1-9733-49D2-355B-D32E34B9E937}"/>
              </a:ext>
            </a:extLst>
          </p:cNvPr>
          <p:cNvPicPr>
            <a:picLocks noChangeAspect="1"/>
          </p:cNvPicPr>
          <p:nvPr/>
        </p:nvPicPr>
        <p:blipFill>
          <a:blip r:embed="rId3"/>
          <a:stretch>
            <a:fillRect/>
          </a:stretch>
        </p:blipFill>
        <p:spPr>
          <a:xfrm>
            <a:off x="5567423" y="1201243"/>
            <a:ext cx="6451132" cy="4453295"/>
          </a:xfrm>
          <a:prstGeom prst="rect">
            <a:avLst/>
          </a:prstGeom>
          <a:effectLst>
            <a:outerShdw blurRad="50800" dist="38100" dir="5400000" algn="t" rotWithShape="0">
              <a:prstClr val="black">
                <a:alpha val="43000"/>
              </a:prstClr>
            </a:outerShdw>
          </a:effectLst>
        </p:spPr>
      </p:pic>
      <p:sp>
        <p:nvSpPr>
          <p:cNvPr id="5" name="TextBox 4">
            <a:extLst>
              <a:ext uri="{FF2B5EF4-FFF2-40B4-BE49-F238E27FC236}">
                <a16:creationId xmlns:a16="http://schemas.microsoft.com/office/drawing/2014/main" id="{FBFA1B4F-B66F-E5B6-D8DF-0AE23B03EA9F}"/>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26</a:t>
            </a:r>
            <a:endParaRPr lang="el-GR" dirty="0">
              <a:solidFill>
                <a:schemeClr val="bg1"/>
              </a:solidFill>
            </a:endParaRPr>
          </a:p>
        </p:txBody>
      </p:sp>
    </p:spTree>
    <p:extLst>
      <p:ext uri="{BB962C8B-B14F-4D97-AF65-F5344CB8AC3E}">
        <p14:creationId xmlns:p14="http://schemas.microsoft.com/office/powerpoint/2010/main" val="28784801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56C7EF4-B990-8D88-16D0-02D0D185B2B8}"/>
              </a:ext>
            </a:extLst>
          </p:cNvPr>
          <p:cNvSpPr>
            <a:spLocks noGrp="1"/>
          </p:cNvSpPr>
          <p:nvPr>
            <p:ph type="title"/>
          </p:nvPr>
        </p:nvSpPr>
        <p:spPr/>
        <p:txBody>
          <a:bodyPr/>
          <a:lstStyle/>
          <a:p>
            <a:pPr algn="ctr"/>
            <a:r>
              <a:rPr lang="el-GR" dirty="0">
                <a:latin typeface="Calibri"/>
                <a:ea typeface="Calibri"/>
                <a:cs typeface="Calibri"/>
              </a:rPr>
              <a:t>Τεχνολογίες πίσω από ένα CDN</a:t>
            </a:r>
          </a:p>
        </p:txBody>
      </p:sp>
      <p:sp>
        <p:nvSpPr>
          <p:cNvPr id="3" name="Θέση περιεχομένου 2">
            <a:extLst>
              <a:ext uri="{FF2B5EF4-FFF2-40B4-BE49-F238E27FC236}">
                <a16:creationId xmlns:a16="http://schemas.microsoft.com/office/drawing/2014/main" id="{25702A7B-BEE0-EF1A-7A5B-6CA9F1008871}"/>
              </a:ext>
            </a:extLst>
          </p:cNvPr>
          <p:cNvSpPr>
            <a:spLocks noGrp="1"/>
          </p:cNvSpPr>
          <p:nvPr>
            <p:ph idx="1"/>
          </p:nvPr>
        </p:nvSpPr>
        <p:spPr>
          <a:xfrm>
            <a:off x="1034039" y="1409671"/>
            <a:ext cx="8946541" cy="4759557"/>
          </a:xfrm>
        </p:spPr>
        <p:txBody>
          <a:bodyPr vert="horz" lIns="91440" tIns="45720" rIns="91440" bIns="45720" rtlCol="0" anchor="t">
            <a:normAutofit/>
          </a:bodyPr>
          <a:lstStyle/>
          <a:p>
            <a:pPr>
              <a:buFont typeface="Arial" charset="2"/>
              <a:buChar char="•"/>
            </a:pPr>
            <a:r>
              <a:rPr lang="el-GR" u="sng" dirty="0">
                <a:latin typeface="Calibri"/>
                <a:ea typeface="Calibri"/>
                <a:cs typeface="Calibri"/>
              </a:rPr>
              <a:t>Χρήση κρυφής μνήμης</a:t>
            </a:r>
            <a:endParaRPr lang="el-GR" dirty="0">
              <a:latin typeface="Calibri"/>
              <a:ea typeface="Calibri"/>
              <a:cs typeface="Calibri"/>
            </a:endParaRPr>
          </a:p>
          <a:p>
            <a:pPr marL="0" indent="0">
              <a:buClr>
                <a:srgbClr val="8AD0D6"/>
              </a:buClr>
              <a:buNone/>
            </a:pPr>
            <a:r>
              <a:rPr lang="el-GR" dirty="0">
                <a:latin typeface="Calibri"/>
                <a:ea typeface="Calibri"/>
                <a:cs typeface="Calibri"/>
              </a:rPr>
              <a:t>Γίνεται χρήση από διάφορα επίπεδα κρυφής μνήμης σε διάφορες γεωγραφικές θέσεις ώστε να αποθηκευτούν αντίγραφα περιεχομένου</a:t>
            </a:r>
          </a:p>
          <a:p>
            <a:pPr>
              <a:buClr>
                <a:srgbClr val="1E5155">
                  <a:lumMod val="40000"/>
                  <a:lumOff val="60000"/>
                </a:srgbClr>
              </a:buClr>
              <a:buFont typeface="Arial" charset="2"/>
              <a:buChar char="•"/>
            </a:pPr>
            <a:r>
              <a:rPr lang="el-GR" u="sng" dirty="0">
                <a:latin typeface="Calibri"/>
                <a:ea typeface="Calibri"/>
                <a:cs typeface="Calibri"/>
              </a:rPr>
              <a:t>Υπολογισμός από τον κοντινότερο διακομιστή</a:t>
            </a:r>
            <a:endParaRPr lang="el-GR" dirty="0">
              <a:latin typeface="Calibri"/>
              <a:ea typeface="Calibri"/>
              <a:cs typeface="Calibri"/>
            </a:endParaRPr>
          </a:p>
          <a:p>
            <a:pPr marL="0" indent="0">
              <a:buClr>
                <a:srgbClr val="8AD0D6"/>
              </a:buClr>
              <a:buNone/>
            </a:pPr>
            <a:r>
              <a:rPr lang="el-GR" dirty="0">
                <a:latin typeface="Calibri"/>
                <a:ea typeface="Calibri"/>
                <a:cs typeface="Calibri"/>
              </a:rPr>
              <a:t>Όταν γίνεται ανίχνευση αίτησης από έναν χρήστη, τότε ο διακομιστής του CDN υπολογίζει τον κοντινότερο διακομιστή άκρου με βάση της φυσική τοποθεσία του χρήστη</a:t>
            </a:r>
          </a:p>
          <a:p>
            <a:pPr>
              <a:buFont typeface="Arial" charset="2"/>
              <a:buChar char="•"/>
            </a:pPr>
            <a:r>
              <a:rPr lang="el-GR" u="sng" dirty="0">
                <a:latin typeface="Calibri"/>
                <a:ea typeface="Calibri"/>
                <a:cs typeface="Calibri"/>
              </a:rPr>
              <a:t>Παρακολούθηση και εξέλιξη της διαδρομής πακέτων</a:t>
            </a:r>
            <a:endParaRPr lang="el-GR" dirty="0">
              <a:latin typeface="Calibri"/>
              <a:ea typeface="Calibri"/>
              <a:cs typeface="Calibri"/>
            </a:endParaRPr>
          </a:p>
          <a:p>
            <a:pPr marL="0" indent="0">
              <a:buClr>
                <a:srgbClr val="8AD0D6"/>
              </a:buClr>
              <a:buNone/>
            </a:pPr>
            <a:r>
              <a:rPr lang="el-GR" dirty="0">
                <a:latin typeface="Calibri"/>
                <a:ea typeface="Calibri"/>
                <a:cs typeface="Calibri"/>
              </a:rPr>
              <a:t>Τα </a:t>
            </a:r>
            <a:r>
              <a:rPr lang="el-GR" dirty="0" err="1">
                <a:latin typeface="Calibri"/>
                <a:ea typeface="Calibri"/>
                <a:cs typeface="Calibri"/>
              </a:rPr>
              <a:t>cdn</a:t>
            </a:r>
            <a:r>
              <a:rPr lang="el-GR" dirty="0">
                <a:latin typeface="Calibri"/>
                <a:ea typeface="Calibri"/>
                <a:cs typeface="Calibri"/>
              </a:rPr>
              <a:t> μέσα από προηγμένους αλγορίθμους επιταχύνουν την μεταφορά πακέτου, επιλέγοντας την βέλτιστη διαδρομή για την μεταφορά δεδομένων. Ακόμη χρησιμοποιούν πρωτόκολλα HTTP/2 και HTTP/3 για αποδοτικότερη μεταφορά</a:t>
            </a:r>
          </a:p>
          <a:p>
            <a:pPr>
              <a:buClr>
                <a:srgbClr val="8AD0D6"/>
              </a:buClr>
              <a:buFont typeface="Arial" charset="2"/>
              <a:buChar char="•"/>
            </a:pPr>
            <a:endParaRPr lang="el-GR" dirty="0"/>
          </a:p>
          <a:p>
            <a:pPr>
              <a:buClr>
                <a:srgbClr val="8AD0D6"/>
              </a:buClr>
              <a:buFont typeface="Arial" charset="2"/>
              <a:buChar char="•"/>
            </a:pPr>
            <a:endParaRPr lang="el-GR" dirty="0"/>
          </a:p>
        </p:txBody>
      </p:sp>
      <p:sp>
        <p:nvSpPr>
          <p:cNvPr id="5" name="TextBox 4">
            <a:extLst>
              <a:ext uri="{FF2B5EF4-FFF2-40B4-BE49-F238E27FC236}">
                <a16:creationId xmlns:a16="http://schemas.microsoft.com/office/drawing/2014/main" id="{50915762-47F7-09FB-6D93-F0B2D03064D9}"/>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27</a:t>
            </a:r>
            <a:endParaRPr lang="el-GR" dirty="0">
              <a:solidFill>
                <a:schemeClr val="bg1"/>
              </a:solidFill>
            </a:endParaRPr>
          </a:p>
        </p:txBody>
      </p:sp>
    </p:spTree>
    <p:extLst>
      <p:ext uri="{BB962C8B-B14F-4D97-AF65-F5344CB8AC3E}">
        <p14:creationId xmlns:p14="http://schemas.microsoft.com/office/powerpoint/2010/main" val="17794590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53F269D-F64C-AD0C-F02F-875E3A5A9C83}"/>
              </a:ext>
            </a:extLst>
          </p:cNvPr>
          <p:cNvSpPr>
            <a:spLocks noGrp="1"/>
          </p:cNvSpPr>
          <p:nvPr>
            <p:ph type="title"/>
          </p:nvPr>
        </p:nvSpPr>
        <p:spPr>
          <a:xfrm>
            <a:off x="648930" y="629266"/>
            <a:ext cx="4795482" cy="1641987"/>
          </a:xfrm>
        </p:spPr>
        <p:txBody>
          <a:bodyPr>
            <a:normAutofit/>
          </a:bodyPr>
          <a:lstStyle/>
          <a:p>
            <a:pPr algn="ctr"/>
            <a:r>
              <a:rPr lang="el-GR" dirty="0">
                <a:latin typeface="Calibri"/>
                <a:cs typeface="Calibri"/>
              </a:rPr>
              <a:t>CDN και </a:t>
            </a:r>
            <a:r>
              <a:rPr lang="el-GR" err="1">
                <a:latin typeface="Calibri"/>
                <a:cs typeface="Calibri"/>
              </a:rPr>
              <a:t>Cοnsistent</a:t>
            </a:r>
            <a:r>
              <a:rPr lang="el-GR" dirty="0">
                <a:latin typeface="Calibri"/>
                <a:cs typeface="Calibri"/>
              </a:rPr>
              <a:t> </a:t>
            </a:r>
            <a:r>
              <a:rPr lang="el-GR" err="1">
                <a:latin typeface="Calibri"/>
                <a:cs typeface="Calibri"/>
              </a:rPr>
              <a:t>hashing</a:t>
            </a:r>
            <a:endParaRPr lang="el-GR">
              <a:latin typeface="Calibri"/>
              <a:cs typeface="Calibri"/>
            </a:endParaRPr>
          </a:p>
        </p:txBody>
      </p:sp>
      <p:pic>
        <p:nvPicPr>
          <p:cNvPr id="4" name="Εικόνα 3" descr="Εικόνα που περιέχει διάγραμμα, Σχέδιο, κύκλος&#10;&#10;Περιγραφή που δημιουργήθηκε αυτόματα">
            <a:extLst>
              <a:ext uri="{FF2B5EF4-FFF2-40B4-BE49-F238E27FC236}">
                <a16:creationId xmlns:a16="http://schemas.microsoft.com/office/drawing/2014/main" id="{CEEEB450-B0D6-EDBF-2409-2D79F30F81FB}"/>
              </a:ext>
            </a:extLst>
          </p:cNvPr>
          <p:cNvPicPr>
            <a:picLocks noChangeAspect="1"/>
          </p:cNvPicPr>
          <p:nvPr/>
        </p:nvPicPr>
        <p:blipFill rotWithShape="1">
          <a:blip r:embed="rId3"/>
          <a:srcRect r="7941"/>
          <a:stretch/>
        </p:blipFill>
        <p:spPr>
          <a:xfrm>
            <a:off x="6094410" y="609601"/>
            <a:ext cx="5449889" cy="5638797"/>
          </a:xfrm>
          <a:prstGeom prst="rect">
            <a:avLst/>
          </a:prstGeom>
          <a:effectLst>
            <a:outerShdw blurRad="50800" dist="38100" dir="5400000" algn="t" rotWithShape="0">
              <a:prstClr val="black">
                <a:alpha val="43000"/>
              </a:prstClr>
            </a:outerShdw>
          </a:effectLst>
        </p:spPr>
      </p:pic>
      <p:sp>
        <p:nvSpPr>
          <p:cNvPr id="9" name="Rectangle 8">
            <a:extLst>
              <a:ext uri="{FF2B5EF4-FFF2-40B4-BE49-F238E27FC236}">
                <a16:creationId xmlns:a16="http://schemas.microsoft.com/office/drawing/2014/main" id="{AA047838-7F9E-43CF-A116-26E7AAA8F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Θέση περιεχομένου 2">
            <a:extLst>
              <a:ext uri="{FF2B5EF4-FFF2-40B4-BE49-F238E27FC236}">
                <a16:creationId xmlns:a16="http://schemas.microsoft.com/office/drawing/2014/main" id="{6D3CE409-CA9B-3D9D-B320-0CF2FF29BD1C}"/>
              </a:ext>
            </a:extLst>
          </p:cNvPr>
          <p:cNvSpPr>
            <a:spLocks noGrp="1"/>
          </p:cNvSpPr>
          <p:nvPr>
            <p:ph idx="1"/>
          </p:nvPr>
        </p:nvSpPr>
        <p:spPr>
          <a:xfrm>
            <a:off x="647701" y="2438401"/>
            <a:ext cx="4797256" cy="3809998"/>
          </a:xfrm>
        </p:spPr>
        <p:txBody>
          <a:bodyPr vert="horz" lIns="91440" tIns="45720" rIns="91440" bIns="45720" rtlCol="0" anchor="t">
            <a:normAutofit/>
          </a:bodyPr>
          <a:lstStyle/>
          <a:p>
            <a:pPr marL="0" indent="0">
              <a:buNone/>
            </a:pPr>
            <a:r>
              <a:rPr lang="el-GR" err="1">
                <a:latin typeface="Calibri"/>
                <a:cs typeface="Calibri"/>
              </a:rPr>
              <a:t>Cosnsistent</a:t>
            </a:r>
            <a:r>
              <a:rPr lang="el-GR" dirty="0">
                <a:latin typeface="Calibri"/>
                <a:cs typeface="Calibri"/>
              </a:rPr>
              <a:t> </a:t>
            </a:r>
            <a:r>
              <a:rPr lang="el-GR" err="1">
                <a:latin typeface="Calibri"/>
                <a:cs typeface="Calibri"/>
              </a:rPr>
              <a:t>hashing</a:t>
            </a:r>
            <a:r>
              <a:rPr lang="el-GR" dirty="0">
                <a:latin typeface="Calibri"/>
                <a:cs typeface="Calibri"/>
              </a:rPr>
              <a:t> ή αλλιώς συνεπής κατακερματισμός είναι μία τεχνική που χρησιμοποιείται σε κατανεμημένους υπολογιστές και δικτύωση υπολογιστών για την αποτελεσματική διανομή δεδομένων ή φόρτου εργασίας σε πολλούς κόμβους με τρόπο που ελαχιστοποιεί τη διακοπή που προκαλείται από την προσθήκη ή αφαίρεση κόμβων</a:t>
            </a:r>
          </a:p>
          <a:p>
            <a:pPr marL="0" indent="0">
              <a:buNone/>
            </a:pPr>
            <a:endParaRPr lang="el-GR" dirty="0"/>
          </a:p>
        </p:txBody>
      </p:sp>
      <p:sp>
        <p:nvSpPr>
          <p:cNvPr id="6" name="TextBox 5">
            <a:extLst>
              <a:ext uri="{FF2B5EF4-FFF2-40B4-BE49-F238E27FC236}">
                <a16:creationId xmlns:a16="http://schemas.microsoft.com/office/drawing/2014/main" id="{45748C42-C4CB-441D-1CCF-181EED524B43}"/>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28</a:t>
            </a:r>
            <a:endParaRPr lang="el-GR" dirty="0">
              <a:solidFill>
                <a:schemeClr val="bg1"/>
              </a:solidFill>
            </a:endParaRPr>
          </a:p>
        </p:txBody>
      </p:sp>
    </p:spTree>
    <p:extLst>
      <p:ext uri="{BB962C8B-B14F-4D97-AF65-F5344CB8AC3E}">
        <p14:creationId xmlns:p14="http://schemas.microsoft.com/office/powerpoint/2010/main" val="3720757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0A1CB55-F91A-41C0-780C-DD0D916B02DA}"/>
              </a:ext>
            </a:extLst>
          </p:cNvPr>
          <p:cNvSpPr>
            <a:spLocks noGrp="1"/>
          </p:cNvSpPr>
          <p:nvPr>
            <p:ph type="title"/>
          </p:nvPr>
        </p:nvSpPr>
        <p:spPr>
          <a:xfrm>
            <a:off x="646111" y="185523"/>
            <a:ext cx="9404723" cy="1400530"/>
          </a:xfrm>
        </p:spPr>
        <p:txBody>
          <a:bodyPr/>
          <a:lstStyle/>
          <a:p>
            <a:pPr algn="ctr"/>
            <a:r>
              <a:rPr lang="el-GR" dirty="0">
                <a:latin typeface="Calibri"/>
                <a:cs typeface="Calibri"/>
              </a:rPr>
              <a:t>Πώς λειτουργεί ο αλγόριθμος του </a:t>
            </a:r>
            <a:r>
              <a:rPr lang="el-GR" err="1">
                <a:latin typeface="Calibri"/>
                <a:cs typeface="Calibri"/>
              </a:rPr>
              <a:t>consistent</a:t>
            </a:r>
            <a:r>
              <a:rPr lang="el-GR" dirty="0">
                <a:latin typeface="Calibri"/>
                <a:cs typeface="Calibri"/>
              </a:rPr>
              <a:t> </a:t>
            </a:r>
            <a:r>
              <a:rPr lang="el-GR" err="1">
                <a:latin typeface="Calibri"/>
                <a:cs typeface="Calibri"/>
              </a:rPr>
              <a:t>hashing</a:t>
            </a:r>
            <a:r>
              <a:rPr lang="el-GR" dirty="0">
                <a:latin typeface="Calibri"/>
                <a:cs typeface="Calibri"/>
              </a:rPr>
              <a:t>;</a:t>
            </a:r>
          </a:p>
        </p:txBody>
      </p:sp>
      <p:sp>
        <p:nvSpPr>
          <p:cNvPr id="3" name="Θέση περιεχομένου 2">
            <a:extLst>
              <a:ext uri="{FF2B5EF4-FFF2-40B4-BE49-F238E27FC236}">
                <a16:creationId xmlns:a16="http://schemas.microsoft.com/office/drawing/2014/main" id="{14541270-CEF2-3A16-2D62-9A7B8E4968E3}"/>
              </a:ext>
            </a:extLst>
          </p:cNvPr>
          <p:cNvSpPr>
            <a:spLocks noGrp="1"/>
          </p:cNvSpPr>
          <p:nvPr>
            <p:ph idx="1"/>
          </p:nvPr>
        </p:nvSpPr>
        <p:spPr>
          <a:xfrm>
            <a:off x="1103312" y="1924269"/>
            <a:ext cx="8946541" cy="4680390"/>
          </a:xfrm>
        </p:spPr>
        <p:txBody>
          <a:bodyPr vert="horz" lIns="91440" tIns="45720" rIns="91440" bIns="45720" rtlCol="0" anchor="t">
            <a:normAutofit/>
          </a:bodyPr>
          <a:lstStyle/>
          <a:p>
            <a:pPr>
              <a:buFont typeface="Arial" charset="2"/>
              <a:buChar char="•"/>
            </a:pPr>
            <a:r>
              <a:rPr lang="el-GR" dirty="0">
                <a:latin typeface="Calibri"/>
                <a:cs typeface="Calibri"/>
              </a:rPr>
              <a:t>Στον αλγόριθμο αρχικά υπάρχει μία συνάρτηση κατακερματισμού</a:t>
            </a:r>
          </a:p>
          <a:p>
            <a:pPr>
              <a:buClr>
                <a:srgbClr val="8AD0D6"/>
              </a:buClr>
              <a:buFont typeface="Arial" charset="2"/>
              <a:buChar char="•"/>
            </a:pPr>
            <a:r>
              <a:rPr lang="el-GR" dirty="0">
                <a:latin typeface="Calibri"/>
                <a:cs typeface="Calibri"/>
              </a:rPr>
              <a:t>Η συνάρτηση αυτή λαμβάνει ως είσοδο ένα αναγνωριστικό κόμβου ή ένα αναγνωριστικό δεδομένων και παράγει μία αριθμητική τιμή</a:t>
            </a:r>
          </a:p>
          <a:p>
            <a:pPr>
              <a:buClr>
                <a:srgbClr val="8AD0D6"/>
              </a:buClr>
              <a:buFont typeface="Arial" charset="2"/>
              <a:buChar char="•"/>
            </a:pPr>
            <a:r>
              <a:rPr lang="el-GR" dirty="0">
                <a:latin typeface="Calibri"/>
                <a:cs typeface="Calibri"/>
              </a:rPr>
              <a:t>Η αριθμητική αυτή τιμή χρησιμοποιείται για τον προσδιορισμό της θέσης των κόμβων στον εικονικού δακτυλίου. Αποτέλεσμα αυτού είναι ότι δημιουργείται ένα κατανεμημένο φάσμα θέσεων στον δακτύλιο</a:t>
            </a:r>
          </a:p>
          <a:p>
            <a:pPr>
              <a:buClr>
                <a:srgbClr val="8AD0D6"/>
              </a:buClr>
              <a:buFont typeface="Arial" charset="2"/>
              <a:buChar char="•"/>
            </a:pPr>
            <a:r>
              <a:rPr lang="el-GR" dirty="0">
                <a:latin typeface="Calibri"/>
                <a:cs typeface="Calibri"/>
              </a:rPr>
              <a:t>Με την προσθήκη κόμβου ο οποίος θα έχει και αυτός μία θέση στον κύκλο, θα πρέπει τα δεδομένα που είχαν αρχικά εκχωρηθεί στους κόμβους δεξιόστροφα από τον νέο να αντιστοιχούν πλέον στον νέο κόμβο</a:t>
            </a:r>
          </a:p>
          <a:p>
            <a:pPr>
              <a:buClr>
                <a:srgbClr val="8AD0D6"/>
              </a:buClr>
              <a:buFont typeface="Arial" charset="2"/>
              <a:buChar char="•"/>
            </a:pPr>
            <a:r>
              <a:rPr lang="el-GR" dirty="0">
                <a:latin typeface="Calibri"/>
                <a:cs typeface="Calibri"/>
              </a:rPr>
              <a:t>Τέλος όταν ένας κόμβος αφαιρείται τα δεδομένα του πρέπει να αναδιανεμηθούν στους γειτονικούς του κόμβους, ώστε τα δεδομένα να παραμείνουν διαθέσιμα στο σύστημα</a:t>
            </a:r>
          </a:p>
          <a:p>
            <a:pPr>
              <a:buClr>
                <a:srgbClr val="8AD0D6"/>
              </a:buClr>
              <a:buFont typeface="Arial" charset="2"/>
              <a:buChar char="•"/>
            </a:pPr>
            <a:endParaRPr lang="el-GR" dirty="0"/>
          </a:p>
          <a:p>
            <a:pPr>
              <a:buClr>
                <a:srgbClr val="8AD0D6"/>
              </a:buClr>
              <a:buFont typeface="Arial" charset="2"/>
              <a:buChar char="•"/>
            </a:pPr>
            <a:endParaRPr lang="el-GR" dirty="0"/>
          </a:p>
          <a:p>
            <a:pPr>
              <a:buClr>
                <a:srgbClr val="8AD0D6"/>
              </a:buClr>
              <a:buFont typeface="Arial" charset="2"/>
              <a:buChar char="•"/>
            </a:pPr>
            <a:endParaRPr lang="el-GR" dirty="0"/>
          </a:p>
        </p:txBody>
      </p:sp>
      <p:sp>
        <p:nvSpPr>
          <p:cNvPr id="5" name="TextBox 4">
            <a:extLst>
              <a:ext uri="{FF2B5EF4-FFF2-40B4-BE49-F238E27FC236}">
                <a16:creationId xmlns:a16="http://schemas.microsoft.com/office/drawing/2014/main" id="{E63845D6-978D-3836-A280-9BB28CB9F4E3}"/>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29</a:t>
            </a:r>
            <a:endParaRPr lang="el-GR" dirty="0">
              <a:solidFill>
                <a:schemeClr val="bg1"/>
              </a:solidFill>
            </a:endParaRPr>
          </a:p>
        </p:txBody>
      </p:sp>
    </p:spTree>
    <p:extLst>
      <p:ext uri="{BB962C8B-B14F-4D97-AF65-F5344CB8AC3E}">
        <p14:creationId xmlns:p14="http://schemas.microsoft.com/office/powerpoint/2010/main" val="4176100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715CA36-955D-FD65-61FD-F5258B558C5C}"/>
              </a:ext>
            </a:extLst>
          </p:cNvPr>
          <p:cNvSpPr>
            <a:spLocks noGrp="1"/>
          </p:cNvSpPr>
          <p:nvPr>
            <p:ph type="title"/>
          </p:nvPr>
        </p:nvSpPr>
        <p:spPr>
          <a:xfrm>
            <a:off x="646111" y="609601"/>
            <a:ext cx="6246093" cy="1675975"/>
          </a:xfrm>
        </p:spPr>
        <p:txBody>
          <a:bodyPr>
            <a:normAutofit/>
          </a:bodyPr>
          <a:lstStyle/>
          <a:p>
            <a:pPr algn="ctr"/>
            <a:r>
              <a:rPr lang="el-GR"/>
              <a:t>Δυνατότητες μέσω του VOD</a:t>
            </a:r>
          </a:p>
        </p:txBody>
      </p:sp>
      <p:pic>
        <p:nvPicPr>
          <p:cNvPr id="4" name="Εικόνα 3" descr="22.273 εικόνες για «Netflix», φωτογραφίες στοκ, αντικείμενα 3D και vector |  Shutterstock">
            <a:extLst>
              <a:ext uri="{FF2B5EF4-FFF2-40B4-BE49-F238E27FC236}">
                <a16:creationId xmlns:a16="http://schemas.microsoft.com/office/drawing/2014/main" id="{3142F4CD-7547-6E23-8927-FBB24099565A}"/>
              </a:ext>
            </a:extLst>
          </p:cNvPr>
          <p:cNvPicPr>
            <a:picLocks noChangeAspect="1"/>
          </p:cNvPicPr>
          <p:nvPr/>
        </p:nvPicPr>
        <p:blipFill rotWithShape="1">
          <a:blip r:embed="rId3"/>
          <a:srcRect l="53" r="9434" b="-1"/>
          <a:stretch/>
        </p:blipFill>
        <p:spPr>
          <a:xfrm>
            <a:off x="7554138" y="609137"/>
            <a:ext cx="3990161" cy="2766290"/>
          </a:xfrm>
          <a:prstGeom prst="rect">
            <a:avLst/>
          </a:prstGeom>
          <a:effectLst>
            <a:outerShdw blurRad="50800" dist="38100" dir="5400000" algn="t" rotWithShape="0">
              <a:prstClr val="black">
                <a:alpha val="43000"/>
              </a:prstClr>
            </a:outerShdw>
          </a:effectLst>
        </p:spPr>
      </p:pic>
      <p:sp>
        <p:nvSpPr>
          <p:cNvPr id="31" name="Rectangle 30">
            <a:extLst>
              <a:ext uri="{FF2B5EF4-FFF2-40B4-BE49-F238E27FC236}">
                <a16:creationId xmlns:a16="http://schemas.microsoft.com/office/drawing/2014/main" id="{78D66203-18BB-40A2-B632-9356FE169D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Θέση περιεχομένου 2">
            <a:extLst>
              <a:ext uri="{FF2B5EF4-FFF2-40B4-BE49-F238E27FC236}">
                <a16:creationId xmlns:a16="http://schemas.microsoft.com/office/drawing/2014/main" id="{E9E09280-399A-49A8-30FD-D70886914D85}"/>
              </a:ext>
            </a:extLst>
          </p:cNvPr>
          <p:cNvSpPr>
            <a:spLocks noGrp="1"/>
          </p:cNvSpPr>
          <p:nvPr>
            <p:ph idx="1"/>
          </p:nvPr>
        </p:nvSpPr>
        <p:spPr>
          <a:xfrm>
            <a:off x="642175" y="2484544"/>
            <a:ext cx="6253484" cy="3763855"/>
          </a:xfrm>
        </p:spPr>
        <p:txBody>
          <a:bodyPr vert="horz" lIns="91440" tIns="45720" rIns="91440" bIns="45720" rtlCol="0" anchor="t">
            <a:normAutofit/>
          </a:bodyPr>
          <a:lstStyle/>
          <a:p>
            <a:pPr>
              <a:buClr>
                <a:srgbClr val="1287C3"/>
              </a:buClr>
              <a:buFont typeface="Arial" charset="2"/>
              <a:buChar char="•"/>
            </a:pPr>
            <a:r>
              <a:rPr lang="el-GR" dirty="0">
                <a:latin typeface="Calibri"/>
                <a:ea typeface="Calibri"/>
                <a:cs typeface="Calibri"/>
              </a:rPr>
              <a:t>Άμεση προβολή από απομακρυσμένες ηλεκτρονικές αποθήκες ταινιών οπουδήποτε και οποτεδήποτε</a:t>
            </a:r>
            <a:endParaRPr lang="el-GR" dirty="0"/>
          </a:p>
          <a:p>
            <a:pPr>
              <a:buClr>
                <a:srgbClr val="1287C3"/>
              </a:buClr>
              <a:buFont typeface="Arial" charset="2"/>
              <a:buChar char="•"/>
            </a:pPr>
            <a:r>
              <a:rPr lang="el-GR" dirty="0">
                <a:latin typeface="Calibri"/>
                <a:ea typeface="Calibri"/>
                <a:cs typeface="Calibri"/>
              </a:rPr>
              <a:t>Αλληλεπίδραση του χρήστη οποιαδήποτε στιγμή με την εφαρμογή (</a:t>
            </a:r>
            <a:r>
              <a:rPr lang="el-GR" dirty="0" err="1">
                <a:latin typeface="Calibri"/>
                <a:ea typeface="Calibri"/>
                <a:cs typeface="Calibri"/>
              </a:rPr>
              <a:t>button</a:t>
            </a:r>
            <a:r>
              <a:rPr lang="el-GR" dirty="0">
                <a:latin typeface="Calibri"/>
                <a:ea typeface="Calibri"/>
                <a:cs typeface="Calibri"/>
              </a:rPr>
              <a:t> </a:t>
            </a:r>
            <a:r>
              <a:rPr lang="el-GR" dirty="0" err="1">
                <a:latin typeface="Calibri"/>
                <a:ea typeface="Calibri"/>
                <a:cs typeface="Calibri"/>
              </a:rPr>
              <a:t>pause-start</a:t>
            </a:r>
            <a:r>
              <a:rPr lang="el-GR" dirty="0">
                <a:latin typeface="Calibri"/>
                <a:ea typeface="Calibri"/>
                <a:cs typeface="Calibri"/>
              </a:rPr>
              <a:t>, αυξομείωση φωνής)</a:t>
            </a:r>
          </a:p>
          <a:p>
            <a:pPr>
              <a:buClr>
                <a:srgbClr val="1287C3"/>
              </a:buClr>
              <a:buFont typeface="Arial" charset="2"/>
              <a:buChar char="•"/>
            </a:pPr>
            <a:r>
              <a:rPr lang="el-GR" dirty="0">
                <a:latin typeface="Calibri"/>
                <a:ea typeface="Calibri"/>
                <a:cs typeface="Calibri"/>
              </a:rPr>
              <a:t>Αυθαίρετη επιλογή από τον χρήστη για τον αποστολέα που θέλει να επιλέξει με βάση τα ενδιαφέροντά του (</a:t>
            </a:r>
            <a:r>
              <a:rPr lang="el-GR" dirty="0" err="1">
                <a:latin typeface="Calibri"/>
                <a:ea typeface="Calibri"/>
                <a:cs typeface="Calibri"/>
              </a:rPr>
              <a:t>netflix</a:t>
            </a:r>
            <a:r>
              <a:rPr lang="el-GR" dirty="0">
                <a:latin typeface="Calibri"/>
                <a:ea typeface="Calibri"/>
                <a:cs typeface="Calibri"/>
              </a:rPr>
              <a:t>, </a:t>
            </a:r>
            <a:r>
              <a:rPr lang="el-GR" dirty="0" err="1">
                <a:latin typeface="Calibri"/>
                <a:ea typeface="Calibri"/>
                <a:cs typeface="Calibri"/>
              </a:rPr>
              <a:t>disney</a:t>
            </a:r>
            <a:r>
              <a:rPr lang="el-GR" dirty="0">
                <a:latin typeface="Calibri"/>
                <a:ea typeface="Calibri"/>
                <a:cs typeface="Calibri"/>
              </a:rPr>
              <a:t> </a:t>
            </a:r>
            <a:r>
              <a:rPr lang="el-GR" dirty="0" err="1">
                <a:latin typeface="Calibri"/>
                <a:ea typeface="Calibri"/>
                <a:cs typeface="Calibri"/>
              </a:rPr>
              <a:t>plus</a:t>
            </a:r>
            <a:r>
              <a:rPr lang="el-GR" dirty="0">
                <a:latin typeface="Calibri"/>
                <a:ea typeface="Calibri"/>
                <a:cs typeface="Calibri"/>
              </a:rPr>
              <a:t>, </a:t>
            </a:r>
            <a:r>
              <a:rPr lang="el-GR" dirty="0" err="1">
                <a:latin typeface="Calibri"/>
                <a:ea typeface="Calibri"/>
                <a:cs typeface="Calibri"/>
              </a:rPr>
              <a:t>hbo</a:t>
            </a:r>
            <a:r>
              <a:rPr lang="el-GR" dirty="0">
                <a:latin typeface="Calibri"/>
                <a:ea typeface="Calibri"/>
                <a:cs typeface="Calibri"/>
              </a:rPr>
              <a:t> </a:t>
            </a:r>
            <a:r>
              <a:rPr lang="el-GR" dirty="0" err="1">
                <a:latin typeface="Calibri"/>
                <a:ea typeface="Calibri"/>
                <a:cs typeface="Calibri"/>
              </a:rPr>
              <a:t>max</a:t>
            </a:r>
            <a:r>
              <a:rPr lang="el-GR" dirty="0">
                <a:latin typeface="Calibri"/>
                <a:ea typeface="Calibri"/>
                <a:cs typeface="Calibri"/>
              </a:rPr>
              <a:t>)</a:t>
            </a:r>
          </a:p>
          <a:p>
            <a:pPr marL="0" indent="0">
              <a:buClr>
                <a:srgbClr val="1287C3"/>
              </a:buClr>
              <a:buNone/>
            </a:pPr>
            <a:endParaRPr lang="el-GR">
              <a:latin typeface="Calibri"/>
              <a:ea typeface="Calibri"/>
              <a:cs typeface="Calibri"/>
            </a:endParaRPr>
          </a:p>
        </p:txBody>
      </p:sp>
      <p:pic>
        <p:nvPicPr>
          <p:cNvPr id="5" name="Εικόνα 4" descr="Netflix - Microsoft Apps">
            <a:extLst>
              <a:ext uri="{FF2B5EF4-FFF2-40B4-BE49-F238E27FC236}">
                <a16:creationId xmlns:a16="http://schemas.microsoft.com/office/drawing/2014/main" id="{C3659F5C-1F89-7AB5-B47F-4CA4ADAAF778}"/>
              </a:ext>
            </a:extLst>
          </p:cNvPr>
          <p:cNvPicPr>
            <a:picLocks noChangeAspect="1"/>
          </p:cNvPicPr>
          <p:nvPr/>
        </p:nvPicPr>
        <p:blipFill rotWithShape="1">
          <a:blip r:embed="rId4"/>
          <a:srcRect l="3374" r="15492" b="3"/>
          <a:stretch/>
        </p:blipFill>
        <p:spPr>
          <a:xfrm>
            <a:off x="7554138" y="3482108"/>
            <a:ext cx="3990161" cy="2766290"/>
          </a:xfrm>
          <a:prstGeom prst="rect">
            <a:avLst/>
          </a:prstGeom>
          <a:effectLst>
            <a:outerShdw blurRad="50800" dist="38100" dir="5400000" algn="t" rotWithShape="0">
              <a:prstClr val="black">
                <a:alpha val="43000"/>
              </a:prstClr>
            </a:outerShdw>
          </a:effectLst>
        </p:spPr>
      </p:pic>
      <p:sp>
        <p:nvSpPr>
          <p:cNvPr id="7" name="TextBox 6">
            <a:extLst>
              <a:ext uri="{FF2B5EF4-FFF2-40B4-BE49-F238E27FC236}">
                <a16:creationId xmlns:a16="http://schemas.microsoft.com/office/drawing/2014/main" id="{9A5B768E-95C2-525E-A0CD-58039200DE61}"/>
              </a:ext>
            </a:extLst>
          </p:cNvPr>
          <p:cNvSpPr txBox="1"/>
          <p:nvPr/>
        </p:nvSpPr>
        <p:spPr>
          <a:xfrm>
            <a:off x="10618519" y="484909"/>
            <a:ext cx="32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3</a:t>
            </a:r>
          </a:p>
        </p:txBody>
      </p:sp>
    </p:spTree>
    <p:extLst>
      <p:ext uri="{BB962C8B-B14F-4D97-AF65-F5344CB8AC3E}">
        <p14:creationId xmlns:p14="http://schemas.microsoft.com/office/powerpoint/2010/main" val="40347461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F617A70-CC4B-21F8-6D49-2A4DD2EA9908}"/>
              </a:ext>
            </a:extLst>
          </p:cNvPr>
          <p:cNvSpPr>
            <a:spLocks noGrp="1"/>
          </p:cNvSpPr>
          <p:nvPr>
            <p:ph type="title"/>
          </p:nvPr>
        </p:nvSpPr>
        <p:spPr/>
        <p:txBody>
          <a:bodyPr/>
          <a:lstStyle/>
          <a:p>
            <a:pPr algn="ctr"/>
            <a:r>
              <a:rPr lang="el-GR" dirty="0">
                <a:latin typeface="Calibri"/>
                <a:ea typeface="Calibri"/>
                <a:cs typeface="Calibri"/>
              </a:rPr>
              <a:t>Οφέλη της χρήσης των </a:t>
            </a:r>
            <a:r>
              <a:rPr lang="el-GR" err="1">
                <a:latin typeface="Calibri"/>
                <a:ea typeface="Calibri"/>
                <a:cs typeface="Calibri"/>
              </a:rPr>
              <a:t>CDNs</a:t>
            </a:r>
            <a:endParaRPr lang="el-GR">
              <a:latin typeface="Calibri"/>
              <a:ea typeface="Calibri"/>
              <a:cs typeface="Calibri"/>
            </a:endParaRPr>
          </a:p>
        </p:txBody>
      </p:sp>
      <p:sp>
        <p:nvSpPr>
          <p:cNvPr id="3" name="Θέση περιεχομένου 2">
            <a:extLst>
              <a:ext uri="{FF2B5EF4-FFF2-40B4-BE49-F238E27FC236}">
                <a16:creationId xmlns:a16="http://schemas.microsoft.com/office/drawing/2014/main" id="{04E5C23F-3300-B0B7-7D3C-A8A25DA71C6E}"/>
              </a:ext>
            </a:extLst>
          </p:cNvPr>
          <p:cNvSpPr>
            <a:spLocks noGrp="1"/>
          </p:cNvSpPr>
          <p:nvPr>
            <p:ph idx="1"/>
          </p:nvPr>
        </p:nvSpPr>
        <p:spPr>
          <a:xfrm>
            <a:off x="1103312" y="1528426"/>
            <a:ext cx="8946541" cy="4452779"/>
          </a:xfrm>
        </p:spPr>
        <p:txBody>
          <a:bodyPr vert="horz" lIns="91440" tIns="45720" rIns="91440" bIns="45720" rtlCol="0" anchor="t">
            <a:normAutofit/>
          </a:bodyPr>
          <a:lstStyle/>
          <a:p>
            <a:pPr>
              <a:buFont typeface="Arial" charset="2"/>
              <a:buChar char="•"/>
            </a:pPr>
            <a:r>
              <a:rPr lang="el-GR" dirty="0">
                <a:latin typeface="Calibri"/>
                <a:ea typeface="Calibri"/>
                <a:cs typeface="Calibri"/>
              </a:rPr>
              <a:t>Βελτίωση ταχύτητας φόρτωσης ιστοσελίδων</a:t>
            </a:r>
          </a:p>
          <a:p>
            <a:pPr>
              <a:buClr>
                <a:srgbClr val="8AD0D6"/>
              </a:buClr>
              <a:buFont typeface="Arial" charset="2"/>
              <a:buChar char="•"/>
            </a:pPr>
            <a:r>
              <a:rPr lang="el-GR" dirty="0">
                <a:latin typeface="Calibri"/>
                <a:ea typeface="Calibri"/>
                <a:cs typeface="Calibri"/>
              </a:rPr>
              <a:t>Μείωση φόρτου πρωτεύοντος διακομιστή</a:t>
            </a:r>
          </a:p>
          <a:p>
            <a:pPr>
              <a:buClr>
                <a:srgbClr val="8AD0D6"/>
              </a:buClr>
              <a:buFont typeface="Arial" charset="2"/>
              <a:buChar char="•"/>
            </a:pPr>
            <a:r>
              <a:rPr lang="el-GR" dirty="0">
                <a:latin typeface="Calibri"/>
                <a:ea typeface="Calibri"/>
                <a:cs typeface="Calibri"/>
              </a:rPr>
              <a:t>Αντιμετώπιση του συνωστισμού του δικτύου</a:t>
            </a:r>
          </a:p>
          <a:p>
            <a:pPr>
              <a:buClr>
                <a:srgbClr val="8AD0D6"/>
              </a:buClr>
              <a:buFont typeface="Arial" charset="2"/>
              <a:buChar char="•"/>
            </a:pPr>
            <a:r>
              <a:rPr lang="el-GR" dirty="0">
                <a:latin typeface="Calibri"/>
                <a:ea typeface="Calibri"/>
                <a:cs typeface="Calibri"/>
              </a:rPr>
              <a:t>Αντοχή σε κρίσιμες καταστάσεις</a:t>
            </a:r>
          </a:p>
          <a:p>
            <a:pPr>
              <a:buClr>
                <a:srgbClr val="8AD0D6"/>
              </a:buClr>
              <a:buFont typeface="Arial" charset="2"/>
              <a:buChar char="•"/>
            </a:pPr>
            <a:r>
              <a:rPr lang="el-GR" dirty="0">
                <a:latin typeface="Calibri"/>
                <a:ea typeface="Calibri"/>
                <a:cs typeface="Calibri"/>
              </a:rPr>
              <a:t>Βελτιστοποίηση σε αρκετές συσκευές</a:t>
            </a:r>
          </a:p>
          <a:p>
            <a:pPr>
              <a:buClr>
                <a:srgbClr val="8AD0D6"/>
              </a:buClr>
              <a:buFont typeface="Arial" charset="2"/>
              <a:buChar char="•"/>
            </a:pPr>
            <a:r>
              <a:rPr lang="el-GR" dirty="0">
                <a:latin typeface="Calibri"/>
                <a:ea typeface="Calibri"/>
                <a:cs typeface="Calibri"/>
              </a:rPr>
              <a:t>Αξιοπιστία και διαθεσιμότητα</a:t>
            </a:r>
          </a:p>
          <a:p>
            <a:pPr>
              <a:buClr>
                <a:srgbClr val="8AD0D6"/>
              </a:buClr>
              <a:buFont typeface="Arial" charset="2"/>
              <a:buChar char="•"/>
            </a:pPr>
            <a:r>
              <a:rPr lang="el-GR" dirty="0">
                <a:latin typeface="Calibri"/>
                <a:ea typeface="Calibri"/>
                <a:cs typeface="Calibri"/>
              </a:rPr>
              <a:t>Ανάλυση και παρακολούθηση</a:t>
            </a:r>
          </a:p>
          <a:p>
            <a:pPr>
              <a:buClr>
                <a:srgbClr val="8AD0D6"/>
              </a:buClr>
              <a:buFont typeface="Arial" charset="2"/>
              <a:buChar char="•"/>
            </a:pPr>
            <a:r>
              <a:rPr lang="el-GR" dirty="0">
                <a:latin typeface="Calibri"/>
                <a:ea typeface="Calibri"/>
                <a:cs typeface="Calibri"/>
              </a:rPr>
              <a:t>Προστασία και ασφάλεια</a:t>
            </a:r>
          </a:p>
          <a:p>
            <a:pPr marL="0" indent="0">
              <a:buClr>
                <a:srgbClr val="8AD0D6"/>
              </a:buClr>
              <a:buNone/>
            </a:pPr>
            <a:endParaRPr lang="el-GR" dirty="0"/>
          </a:p>
        </p:txBody>
      </p:sp>
      <p:sp>
        <p:nvSpPr>
          <p:cNvPr id="5" name="TextBox 4">
            <a:extLst>
              <a:ext uri="{FF2B5EF4-FFF2-40B4-BE49-F238E27FC236}">
                <a16:creationId xmlns:a16="http://schemas.microsoft.com/office/drawing/2014/main" id="{96C2550C-63D0-0420-91A6-57BCAA88C42E}"/>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solidFill>
                  <a:srgbClr val="FFFFFF"/>
                </a:solidFill>
              </a:rPr>
              <a:t>30</a:t>
            </a:r>
          </a:p>
        </p:txBody>
      </p:sp>
    </p:spTree>
    <p:extLst>
      <p:ext uri="{BB962C8B-B14F-4D97-AF65-F5344CB8AC3E}">
        <p14:creationId xmlns:p14="http://schemas.microsoft.com/office/powerpoint/2010/main" val="31275687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0A0BD59F-EB69-0688-8763-55CE1BFAF690}"/>
              </a:ext>
            </a:extLst>
          </p:cNvPr>
          <p:cNvSpPr>
            <a:spLocks noGrp="1"/>
          </p:cNvSpPr>
          <p:nvPr>
            <p:ph type="title"/>
          </p:nvPr>
        </p:nvSpPr>
        <p:spPr/>
        <p:txBody>
          <a:bodyPr/>
          <a:lstStyle/>
          <a:p>
            <a:pPr algn="ctr"/>
            <a:r>
              <a:rPr lang="el-GR" dirty="0">
                <a:latin typeface="Calibri"/>
                <a:ea typeface="Calibri"/>
                <a:cs typeface="Calibri"/>
              </a:rPr>
              <a:t>Η προσφορά των </a:t>
            </a:r>
            <a:r>
              <a:rPr lang="el-GR" err="1">
                <a:latin typeface="Calibri"/>
                <a:ea typeface="Calibri"/>
                <a:cs typeface="Calibri"/>
              </a:rPr>
              <a:t>CDNs</a:t>
            </a:r>
            <a:r>
              <a:rPr lang="el-GR" dirty="0">
                <a:latin typeface="Calibri"/>
                <a:ea typeface="Calibri"/>
                <a:cs typeface="Calibri"/>
              </a:rPr>
              <a:t> στις κινητές συσκευές </a:t>
            </a:r>
            <a:endParaRPr lang="el-GR">
              <a:latin typeface="Calibri"/>
              <a:ea typeface="Calibri"/>
              <a:cs typeface="Calibri"/>
            </a:endParaRPr>
          </a:p>
        </p:txBody>
      </p:sp>
      <p:sp>
        <p:nvSpPr>
          <p:cNvPr id="3" name="Θέση περιεχομένου 2">
            <a:extLst>
              <a:ext uri="{FF2B5EF4-FFF2-40B4-BE49-F238E27FC236}">
                <a16:creationId xmlns:a16="http://schemas.microsoft.com/office/drawing/2014/main" id="{EA162B7E-D01C-79AB-CB68-5DD8C4CE61B7}"/>
              </a:ext>
            </a:extLst>
          </p:cNvPr>
          <p:cNvSpPr>
            <a:spLocks noGrp="1"/>
          </p:cNvSpPr>
          <p:nvPr>
            <p:ph idx="1"/>
          </p:nvPr>
        </p:nvSpPr>
        <p:spPr>
          <a:xfrm>
            <a:off x="1103312" y="1845100"/>
            <a:ext cx="8946541" cy="4195481"/>
          </a:xfrm>
        </p:spPr>
        <p:txBody>
          <a:bodyPr vert="horz" lIns="91440" tIns="45720" rIns="91440" bIns="45720" rtlCol="0" anchor="t">
            <a:normAutofit/>
          </a:bodyPr>
          <a:lstStyle/>
          <a:p>
            <a:pPr>
              <a:buFont typeface="Arial" charset="2"/>
              <a:buChar char="•"/>
            </a:pPr>
            <a:r>
              <a:rPr lang="el-GR" u="sng" dirty="0">
                <a:latin typeface="Calibri"/>
                <a:cs typeface="Calibri"/>
              </a:rPr>
              <a:t>Βελτίωση ταχύτητας φόρτωσης:</a:t>
            </a:r>
            <a:r>
              <a:rPr lang="el-GR" dirty="0">
                <a:latin typeface="Calibri"/>
                <a:cs typeface="Calibri"/>
              </a:rPr>
              <a:t> οι κινητές συσκευές λειτουργούν σε περιβάλλον με περιορισμένο εύρος ζώνης και χαμηλή ταχύτητα σύνδεσης, γεγονός που οδηγεί σε αρκετά αργή φόρτωση περιεχομένων. Εδώ συμβάλλουν τα </a:t>
            </a:r>
            <a:r>
              <a:rPr lang="el-GR" dirty="0" err="1">
                <a:latin typeface="Calibri"/>
                <a:cs typeface="Calibri"/>
              </a:rPr>
              <a:t>CDNs</a:t>
            </a:r>
            <a:r>
              <a:rPr lang="el-GR" dirty="0">
                <a:latin typeface="Calibri"/>
                <a:cs typeface="Calibri"/>
              </a:rPr>
              <a:t>, διανέμοντας το περιεχόμενο σε πολλούς διακομιστές του δικτύου.</a:t>
            </a:r>
          </a:p>
          <a:p>
            <a:pPr>
              <a:buClr>
                <a:srgbClr val="8AD0D6"/>
              </a:buClr>
              <a:buFont typeface="Arial" charset="2"/>
              <a:buChar char="•"/>
            </a:pPr>
            <a:r>
              <a:rPr lang="el-GR" u="sng" dirty="0">
                <a:latin typeface="Calibri"/>
                <a:cs typeface="Calibri"/>
              </a:rPr>
              <a:t>Προσαρμογή στις κινητές συσκευές: </a:t>
            </a:r>
            <a:r>
              <a:rPr lang="el-GR" dirty="0">
                <a:latin typeface="Calibri"/>
                <a:cs typeface="Calibri"/>
              </a:rPr>
              <a:t> τα </a:t>
            </a:r>
            <a:r>
              <a:rPr lang="el-GR" dirty="0" err="1">
                <a:latin typeface="Calibri"/>
                <a:cs typeface="Calibri"/>
              </a:rPr>
              <a:t>CDNs</a:t>
            </a:r>
            <a:r>
              <a:rPr lang="el-GR" dirty="0">
                <a:latin typeface="Calibri"/>
                <a:cs typeface="Calibri"/>
              </a:rPr>
              <a:t> παρέχουν βελτιστοποιημένες εκδόσεις ιστοσελίδων για μικρότερες οθόνες, μικραίνουν την κατανάλωση των δεδομένων και προσφέρουν χρήσιμες λειτουργίες για με τις οθόνες αφής.</a:t>
            </a:r>
          </a:p>
          <a:p>
            <a:pPr>
              <a:buClr>
                <a:srgbClr val="8AD0D6"/>
              </a:buClr>
              <a:buFont typeface="Arial" charset="2"/>
              <a:buChar char="•"/>
            </a:pPr>
            <a:r>
              <a:rPr lang="el-GR" u="sng" dirty="0">
                <a:latin typeface="Calibri"/>
                <a:cs typeface="Calibri"/>
              </a:rPr>
              <a:t>Εξοικονόμηση δεδομένων: </a:t>
            </a:r>
            <a:r>
              <a:rPr lang="el-GR" dirty="0">
                <a:latin typeface="Calibri"/>
                <a:cs typeface="Calibri"/>
              </a:rPr>
              <a:t> τα </a:t>
            </a:r>
            <a:r>
              <a:rPr lang="el-GR" dirty="0" err="1">
                <a:latin typeface="Calibri"/>
                <a:cs typeface="Calibri"/>
              </a:rPr>
              <a:t>CDNs</a:t>
            </a:r>
            <a:r>
              <a:rPr lang="el-GR" dirty="0">
                <a:latin typeface="Calibri"/>
                <a:cs typeface="Calibri"/>
              </a:rPr>
              <a:t> με την παράδοση περιεχομένων από τον κοντινότερο διακομιστή άκρου μειώνουν την ανάγκη για μεταφορά δεδομένων μέσω του κινητού δικτύου</a:t>
            </a:r>
          </a:p>
          <a:p>
            <a:pPr>
              <a:buClr>
                <a:srgbClr val="8AD0D6"/>
              </a:buClr>
              <a:buFont typeface="Arial" charset="2"/>
              <a:buChar char="•"/>
            </a:pPr>
            <a:endParaRPr lang="el-GR" dirty="0"/>
          </a:p>
          <a:p>
            <a:pPr>
              <a:buClr>
                <a:srgbClr val="8AD0D6"/>
              </a:buClr>
              <a:buFont typeface="Arial" charset="2"/>
              <a:buChar char="•"/>
            </a:pPr>
            <a:endParaRPr lang="el-GR" dirty="0"/>
          </a:p>
          <a:p>
            <a:pPr marL="0" indent="0">
              <a:buClr>
                <a:srgbClr val="8AD0D6"/>
              </a:buClr>
              <a:buNone/>
            </a:pPr>
            <a:endParaRPr lang="el-GR" dirty="0"/>
          </a:p>
        </p:txBody>
      </p:sp>
      <p:sp>
        <p:nvSpPr>
          <p:cNvPr id="5" name="TextBox 4">
            <a:extLst>
              <a:ext uri="{FF2B5EF4-FFF2-40B4-BE49-F238E27FC236}">
                <a16:creationId xmlns:a16="http://schemas.microsoft.com/office/drawing/2014/main" id="{F3EE89C2-CF2B-27AB-562D-82B0894B7652}"/>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solidFill>
                  <a:srgbClr val="FFFFFF"/>
                </a:solidFill>
              </a:rPr>
              <a:t>31</a:t>
            </a:r>
          </a:p>
        </p:txBody>
      </p:sp>
    </p:spTree>
    <p:extLst>
      <p:ext uri="{BB962C8B-B14F-4D97-AF65-F5344CB8AC3E}">
        <p14:creationId xmlns:p14="http://schemas.microsoft.com/office/powerpoint/2010/main" val="3852759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29573298-A7F5-B6DA-D8EF-6E565E1E5369}"/>
              </a:ext>
            </a:extLst>
          </p:cNvPr>
          <p:cNvSpPr>
            <a:spLocks noGrp="1"/>
          </p:cNvSpPr>
          <p:nvPr>
            <p:ph type="title"/>
          </p:nvPr>
        </p:nvSpPr>
        <p:spPr/>
        <p:txBody>
          <a:bodyPr/>
          <a:lstStyle/>
          <a:p>
            <a:pPr algn="ctr"/>
            <a:r>
              <a:rPr lang="el-GR" err="1">
                <a:latin typeface="Calibri"/>
                <a:cs typeface="Calibri"/>
              </a:rPr>
              <a:t>CDNs</a:t>
            </a:r>
            <a:r>
              <a:rPr lang="el-GR">
                <a:latin typeface="Calibri"/>
                <a:cs typeface="Calibri"/>
              </a:rPr>
              <a:t> και ασφάλεια δεδομένων</a:t>
            </a:r>
          </a:p>
        </p:txBody>
      </p:sp>
      <p:sp>
        <p:nvSpPr>
          <p:cNvPr id="3" name="Θέση περιεχομένου 2">
            <a:extLst>
              <a:ext uri="{FF2B5EF4-FFF2-40B4-BE49-F238E27FC236}">
                <a16:creationId xmlns:a16="http://schemas.microsoft.com/office/drawing/2014/main" id="{1F4B84F8-05BE-11DC-DC03-85790D245377}"/>
              </a:ext>
            </a:extLst>
          </p:cNvPr>
          <p:cNvSpPr>
            <a:spLocks noGrp="1"/>
          </p:cNvSpPr>
          <p:nvPr>
            <p:ph idx="1"/>
          </p:nvPr>
        </p:nvSpPr>
        <p:spPr/>
        <p:txBody>
          <a:bodyPr vert="horz" lIns="91440" tIns="45720" rIns="91440" bIns="45720" rtlCol="0" anchor="t">
            <a:normAutofit/>
          </a:bodyPr>
          <a:lstStyle/>
          <a:p>
            <a:pPr>
              <a:buFont typeface="Arial" charset="2"/>
              <a:buChar char="•"/>
            </a:pPr>
            <a:r>
              <a:rPr lang="el-GR" dirty="0">
                <a:latin typeface="Calibri"/>
                <a:ea typeface="Calibri"/>
                <a:cs typeface="Calibri"/>
              </a:rPr>
              <a:t>Προστασία από </a:t>
            </a:r>
            <a:r>
              <a:rPr lang="el-GR" dirty="0" err="1">
                <a:latin typeface="Calibri"/>
                <a:ea typeface="Calibri"/>
                <a:cs typeface="Calibri"/>
              </a:rPr>
              <a:t>κυβερνοεπιθέσεις</a:t>
            </a:r>
            <a:r>
              <a:rPr lang="el-GR" dirty="0">
                <a:latin typeface="Calibri"/>
                <a:ea typeface="Calibri"/>
                <a:cs typeface="Calibri"/>
              </a:rPr>
              <a:t> και </a:t>
            </a:r>
            <a:r>
              <a:rPr lang="el-GR" dirty="0" err="1">
                <a:latin typeface="Calibri"/>
                <a:ea typeface="Calibri"/>
                <a:cs typeface="Calibri"/>
              </a:rPr>
              <a:t>DDoS</a:t>
            </a:r>
            <a:r>
              <a:rPr lang="el-GR" dirty="0">
                <a:latin typeface="Calibri"/>
                <a:ea typeface="Calibri"/>
                <a:cs typeface="Calibri"/>
              </a:rPr>
              <a:t> επιθέσεις</a:t>
            </a:r>
          </a:p>
          <a:p>
            <a:pPr>
              <a:buClr>
                <a:srgbClr val="8AD0D6"/>
              </a:buClr>
              <a:buFont typeface="Arial" charset="2"/>
              <a:buChar char="•"/>
            </a:pPr>
            <a:r>
              <a:rPr lang="el-GR" dirty="0">
                <a:latin typeface="Calibri"/>
                <a:ea typeface="Calibri"/>
                <a:cs typeface="Calibri"/>
              </a:rPr>
              <a:t>Ανθεκτικότητα και αποκατάσταση μετά από επιθέσεις </a:t>
            </a:r>
          </a:p>
          <a:p>
            <a:pPr>
              <a:buClr>
                <a:srgbClr val="8AD0D6"/>
              </a:buClr>
              <a:buFont typeface="Arial" charset="2"/>
              <a:buChar char="•"/>
            </a:pPr>
            <a:r>
              <a:rPr lang="el-GR" dirty="0">
                <a:latin typeface="Calibri"/>
                <a:ea typeface="Calibri"/>
                <a:cs typeface="Calibri"/>
              </a:rPr>
              <a:t>Παροχή ασφάλειας SSL/TLS</a:t>
            </a:r>
          </a:p>
          <a:p>
            <a:pPr>
              <a:buClr>
                <a:srgbClr val="8AD0D6"/>
              </a:buClr>
              <a:buFont typeface="Arial" charset="2"/>
              <a:buChar char="•"/>
            </a:pPr>
            <a:r>
              <a:rPr lang="el-GR" dirty="0">
                <a:latin typeface="Calibri"/>
                <a:ea typeface="Calibri"/>
                <a:cs typeface="Calibri"/>
              </a:rPr>
              <a:t>Web </a:t>
            </a:r>
            <a:r>
              <a:rPr lang="el-GR" dirty="0" err="1">
                <a:latin typeface="Calibri"/>
                <a:ea typeface="Calibri"/>
                <a:cs typeface="Calibri"/>
              </a:rPr>
              <a:t>application</a:t>
            </a:r>
            <a:r>
              <a:rPr lang="el-GR" dirty="0">
                <a:latin typeface="Calibri"/>
                <a:ea typeface="Calibri"/>
                <a:cs typeface="Calibri"/>
              </a:rPr>
              <a:t> </a:t>
            </a:r>
            <a:r>
              <a:rPr lang="el-GR" dirty="0" err="1">
                <a:latin typeface="Calibri"/>
                <a:ea typeface="Calibri"/>
                <a:cs typeface="Calibri"/>
              </a:rPr>
              <a:t>firewall</a:t>
            </a:r>
            <a:r>
              <a:rPr lang="el-GR" dirty="0">
                <a:latin typeface="Calibri"/>
                <a:ea typeface="Calibri"/>
                <a:cs typeface="Calibri"/>
              </a:rPr>
              <a:t> (WAF)</a:t>
            </a:r>
          </a:p>
          <a:p>
            <a:pPr>
              <a:buClr>
                <a:srgbClr val="8AD0D6"/>
              </a:buClr>
              <a:buFont typeface="Arial" charset="2"/>
              <a:buChar char="•"/>
            </a:pPr>
            <a:r>
              <a:rPr lang="el-GR" dirty="0">
                <a:latin typeface="Calibri"/>
                <a:ea typeface="Calibri"/>
                <a:cs typeface="Calibri"/>
              </a:rPr>
              <a:t>Ανίχνευση των απειλών και αποτροπή αυτών</a:t>
            </a:r>
          </a:p>
          <a:p>
            <a:pPr>
              <a:buClr>
                <a:srgbClr val="8AD0D6"/>
              </a:buClr>
              <a:buFont typeface="Arial" charset="2"/>
              <a:buChar char="•"/>
            </a:pPr>
            <a:r>
              <a:rPr lang="el-GR" dirty="0">
                <a:latin typeface="Calibri"/>
                <a:ea typeface="Calibri"/>
                <a:cs typeface="Calibri"/>
              </a:rPr>
              <a:t>Προστασία από κλοπή περιεχομένου</a:t>
            </a:r>
          </a:p>
        </p:txBody>
      </p:sp>
      <p:sp>
        <p:nvSpPr>
          <p:cNvPr id="5" name="TextBox 4">
            <a:extLst>
              <a:ext uri="{FF2B5EF4-FFF2-40B4-BE49-F238E27FC236}">
                <a16:creationId xmlns:a16="http://schemas.microsoft.com/office/drawing/2014/main" id="{30E75495-E701-C04E-78F8-39B7916B0688}"/>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32</a:t>
            </a:r>
            <a:endParaRPr lang="el-GR" dirty="0">
              <a:solidFill>
                <a:srgbClr val="FFFFFF"/>
              </a:solidFill>
            </a:endParaRPr>
          </a:p>
        </p:txBody>
      </p:sp>
    </p:spTree>
    <p:extLst>
      <p:ext uri="{BB962C8B-B14F-4D97-AF65-F5344CB8AC3E}">
        <p14:creationId xmlns:p14="http://schemas.microsoft.com/office/powerpoint/2010/main" val="29099731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99E6CB0F-78BE-E004-3FE4-528374AC585C}"/>
              </a:ext>
            </a:extLst>
          </p:cNvPr>
          <p:cNvSpPr>
            <a:spLocks noGrp="1"/>
          </p:cNvSpPr>
          <p:nvPr>
            <p:ph type="title"/>
          </p:nvPr>
        </p:nvSpPr>
        <p:spPr>
          <a:xfrm>
            <a:off x="648930" y="629266"/>
            <a:ext cx="9252154" cy="1223983"/>
          </a:xfrm>
        </p:spPr>
        <p:txBody>
          <a:bodyPr>
            <a:normAutofit/>
          </a:bodyPr>
          <a:lstStyle/>
          <a:p>
            <a:pPr algn="ctr"/>
            <a:r>
              <a:rPr lang="el-GR" dirty="0">
                <a:latin typeface="Calibri"/>
                <a:cs typeface="Calibri"/>
              </a:rPr>
              <a:t>Τα </a:t>
            </a:r>
            <a:r>
              <a:rPr lang="el-GR" err="1">
                <a:latin typeface="Calibri"/>
                <a:cs typeface="Calibri"/>
              </a:rPr>
              <a:t>CDNs</a:t>
            </a:r>
            <a:r>
              <a:rPr lang="el-GR" dirty="0">
                <a:latin typeface="Calibri"/>
                <a:cs typeface="Calibri"/>
              </a:rPr>
              <a:t> απέναντι σε προκλήσεις </a:t>
            </a:r>
            <a:endParaRPr lang="el-GR"/>
          </a:p>
        </p:txBody>
      </p:sp>
      <p:pic>
        <p:nvPicPr>
          <p:cNvPr id="6" name="Εικόνα 5" descr="Εικόνα που περιέχει Μπλε Majorelle, Μπελ ηλεκτρίκ, μπλε, συμμετρία&#10;&#10;Περιγραφή που δημιουργήθηκε αυτόματα">
            <a:extLst>
              <a:ext uri="{FF2B5EF4-FFF2-40B4-BE49-F238E27FC236}">
                <a16:creationId xmlns:a16="http://schemas.microsoft.com/office/drawing/2014/main" id="{73D6CAFA-F5F2-575D-A940-D41A2ED84415}"/>
              </a:ext>
            </a:extLst>
          </p:cNvPr>
          <p:cNvPicPr>
            <a:picLocks noChangeAspect="1"/>
          </p:cNvPicPr>
          <p:nvPr/>
        </p:nvPicPr>
        <p:blipFill rotWithShape="1">
          <a:blip r:embed="rId3"/>
          <a:srcRect l="12326" r="953"/>
          <a:stretch/>
        </p:blipFill>
        <p:spPr>
          <a:xfrm>
            <a:off x="648930" y="2052213"/>
            <a:ext cx="5451627" cy="4196185"/>
          </a:xfrm>
          <a:prstGeom prst="rect">
            <a:avLst/>
          </a:prstGeom>
          <a:effectLst>
            <a:outerShdw blurRad="50800" dist="38100" dir="5400000" algn="t" rotWithShape="0">
              <a:prstClr val="black">
                <a:alpha val="43000"/>
              </a:prstClr>
            </a:outerShdw>
          </a:effectLst>
        </p:spPr>
      </p:pic>
      <p:sp>
        <p:nvSpPr>
          <p:cNvPr id="3" name="Θέση περιεχομένου 2">
            <a:extLst>
              <a:ext uri="{FF2B5EF4-FFF2-40B4-BE49-F238E27FC236}">
                <a16:creationId xmlns:a16="http://schemas.microsoft.com/office/drawing/2014/main" id="{0437B9B6-976A-8B7B-15E7-DB8F2ABCD120}"/>
              </a:ext>
            </a:extLst>
          </p:cNvPr>
          <p:cNvSpPr>
            <a:spLocks noGrp="1"/>
          </p:cNvSpPr>
          <p:nvPr>
            <p:ph idx="1"/>
          </p:nvPr>
        </p:nvSpPr>
        <p:spPr>
          <a:xfrm>
            <a:off x="6750752" y="2052214"/>
            <a:ext cx="4338409" cy="4196185"/>
          </a:xfrm>
        </p:spPr>
        <p:txBody>
          <a:bodyPr vert="horz" lIns="91440" tIns="45720" rIns="91440" bIns="45720" rtlCol="0" anchor="t">
            <a:normAutofit/>
          </a:bodyPr>
          <a:lstStyle/>
          <a:p>
            <a:pPr>
              <a:buFont typeface="Arial" charset="2"/>
              <a:buChar char="•"/>
            </a:pPr>
            <a:r>
              <a:rPr lang="el-GR" dirty="0">
                <a:latin typeface="Calibri"/>
                <a:cs typeface="Calibri"/>
              </a:rPr>
              <a:t>Εξασφάλιση συνεχούς ανταπόκρισης</a:t>
            </a:r>
          </a:p>
          <a:p>
            <a:pPr>
              <a:buClr>
                <a:srgbClr val="8AD0D6"/>
              </a:buClr>
              <a:buFont typeface="Arial" charset="2"/>
              <a:buChar char="•"/>
            </a:pPr>
            <a:r>
              <a:rPr lang="el-GR" dirty="0">
                <a:latin typeface="Calibri"/>
                <a:cs typeface="Calibri"/>
              </a:rPr>
              <a:t>Ασφάλεια δεδομένων</a:t>
            </a:r>
          </a:p>
          <a:p>
            <a:pPr>
              <a:buClr>
                <a:srgbClr val="8AD0D6"/>
              </a:buClr>
              <a:buFont typeface="Arial" charset="2"/>
              <a:buChar char="•"/>
            </a:pPr>
            <a:r>
              <a:rPr lang="el-GR" dirty="0">
                <a:latin typeface="Calibri"/>
                <a:cs typeface="Calibri"/>
              </a:rPr>
              <a:t>Συγχρονισμός περιεχομένου</a:t>
            </a:r>
          </a:p>
          <a:p>
            <a:pPr>
              <a:buClr>
                <a:srgbClr val="8AD0D6"/>
              </a:buClr>
              <a:buFont typeface="Arial" charset="2"/>
              <a:buChar char="•"/>
            </a:pPr>
            <a:r>
              <a:rPr lang="el-GR" dirty="0">
                <a:latin typeface="Calibri"/>
                <a:cs typeface="Calibri"/>
              </a:rPr>
              <a:t>Αντιμετώπιση ανεπαρκούς δικτυακής υποδομής</a:t>
            </a:r>
          </a:p>
          <a:p>
            <a:pPr>
              <a:buClr>
                <a:srgbClr val="8AD0D6"/>
              </a:buClr>
              <a:buFont typeface="Arial" charset="2"/>
              <a:buChar char="•"/>
            </a:pPr>
            <a:r>
              <a:rPr lang="el-GR" dirty="0">
                <a:latin typeface="Calibri"/>
                <a:cs typeface="Calibri"/>
              </a:rPr>
              <a:t>Προσαρμογή σε νέες τεχνολογίες</a:t>
            </a:r>
          </a:p>
          <a:p>
            <a:pPr marL="0" indent="0">
              <a:buClr>
                <a:srgbClr val="8AD0D6"/>
              </a:buClr>
              <a:buNone/>
            </a:pPr>
            <a:endParaRPr lang="el-GR" dirty="0">
              <a:latin typeface="Calibri"/>
              <a:cs typeface="Calibri"/>
            </a:endParaRPr>
          </a:p>
          <a:p>
            <a:pPr marL="0" indent="0">
              <a:buClr>
                <a:srgbClr val="8AD0D6"/>
              </a:buClr>
              <a:buNone/>
            </a:pPr>
            <a:endParaRPr lang="el-GR" dirty="0"/>
          </a:p>
        </p:txBody>
      </p:sp>
      <p:sp>
        <p:nvSpPr>
          <p:cNvPr id="5" name="TextBox 4">
            <a:extLst>
              <a:ext uri="{FF2B5EF4-FFF2-40B4-BE49-F238E27FC236}">
                <a16:creationId xmlns:a16="http://schemas.microsoft.com/office/drawing/2014/main" id="{C7F364E4-3779-FE26-8C33-CDDCE006B17C}"/>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spcAft>
                <a:spcPts val="600"/>
              </a:spcAft>
            </a:pPr>
            <a:r>
              <a:rPr lang="el-GR" dirty="0"/>
              <a:t>33</a:t>
            </a:r>
            <a:endParaRPr lang="el-GR" dirty="0">
              <a:solidFill>
                <a:srgbClr val="FFFFFF"/>
              </a:solidFill>
            </a:endParaRPr>
          </a:p>
        </p:txBody>
      </p:sp>
    </p:spTree>
    <p:extLst>
      <p:ext uri="{BB962C8B-B14F-4D97-AF65-F5344CB8AC3E}">
        <p14:creationId xmlns:p14="http://schemas.microsoft.com/office/powerpoint/2010/main" val="14977537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6B05CFB6-71B8-289F-79D7-80DD5F5902D0}"/>
              </a:ext>
            </a:extLst>
          </p:cNvPr>
          <p:cNvSpPr>
            <a:spLocks noGrp="1"/>
          </p:cNvSpPr>
          <p:nvPr>
            <p:ph type="title"/>
          </p:nvPr>
        </p:nvSpPr>
        <p:spPr>
          <a:xfrm rot="5400000">
            <a:off x="8332372" y="1457675"/>
            <a:ext cx="9404723" cy="1400530"/>
          </a:xfrm>
        </p:spPr>
        <p:txBody>
          <a:bodyPr/>
          <a:lstStyle/>
          <a:p>
            <a:endParaRPr lang="el-GR"/>
          </a:p>
        </p:txBody>
      </p:sp>
      <p:sp>
        <p:nvSpPr>
          <p:cNvPr id="3" name="Θέση περιεχομένου 2">
            <a:extLst>
              <a:ext uri="{FF2B5EF4-FFF2-40B4-BE49-F238E27FC236}">
                <a16:creationId xmlns:a16="http://schemas.microsoft.com/office/drawing/2014/main" id="{3CEA8839-9B92-731F-E93D-F7F715CFE330}"/>
              </a:ext>
            </a:extLst>
          </p:cNvPr>
          <p:cNvSpPr>
            <a:spLocks noGrp="1"/>
          </p:cNvSpPr>
          <p:nvPr>
            <p:ph idx="1"/>
          </p:nvPr>
        </p:nvSpPr>
        <p:spPr>
          <a:xfrm>
            <a:off x="1158529" y="838135"/>
            <a:ext cx="8946541" cy="4195481"/>
          </a:xfrm>
        </p:spPr>
        <p:txBody>
          <a:bodyPr vert="horz" lIns="91440" tIns="45720" rIns="91440" bIns="45720" rtlCol="0" anchor="t">
            <a:normAutofit/>
          </a:bodyPr>
          <a:lstStyle/>
          <a:p>
            <a:pPr marL="0" indent="0" algn="ctr">
              <a:buNone/>
            </a:pPr>
            <a:r>
              <a:rPr lang="el-GR" sz="3600"/>
              <a:t>Σας ευχαριστούμε πολύ για τον χρόνο σας!</a:t>
            </a:r>
            <a:endParaRPr lang="el-GR"/>
          </a:p>
          <a:p>
            <a:pPr marL="0" indent="0">
              <a:buNone/>
            </a:pPr>
            <a:endParaRPr lang="el-GR" sz="3600"/>
          </a:p>
        </p:txBody>
      </p:sp>
      <p:pic>
        <p:nvPicPr>
          <p:cNvPr id="4" name="Εικόνα 3" descr="30 Thank You Memes You Need To Send To Your Friends ASAP - SayingImages.com">
            <a:extLst>
              <a:ext uri="{FF2B5EF4-FFF2-40B4-BE49-F238E27FC236}">
                <a16:creationId xmlns:a16="http://schemas.microsoft.com/office/drawing/2014/main" id="{78BE060B-5E82-F222-ECE3-5467B658CA37}"/>
              </a:ext>
            </a:extLst>
          </p:cNvPr>
          <p:cNvPicPr>
            <a:picLocks noChangeAspect="1"/>
          </p:cNvPicPr>
          <p:nvPr/>
        </p:nvPicPr>
        <p:blipFill>
          <a:blip r:embed="rId2"/>
          <a:stretch>
            <a:fillRect/>
          </a:stretch>
        </p:blipFill>
        <p:spPr>
          <a:xfrm>
            <a:off x="3299792" y="2222898"/>
            <a:ext cx="5106504" cy="3439248"/>
          </a:xfrm>
          <a:prstGeom prst="rect">
            <a:avLst/>
          </a:prstGeom>
        </p:spPr>
      </p:pic>
      <p:sp>
        <p:nvSpPr>
          <p:cNvPr id="6" name="TextBox 5">
            <a:extLst>
              <a:ext uri="{FF2B5EF4-FFF2-40B4-BE49-F238E27FC236}">
                <a16:creationId xmlns:a16="http://schemas.microsoft.com/office/drawing/2014/main" id="{33E526CB-9AA3-3D6E-6DD9-2D466375F4E4}"/>
              </a:ext>
            </a:extLst>
          </p:cNvPr>
          <p:cNvSpPr txBox="1"/>
          <p:nvPr/>
        </p:nvSpPr>
        <p:spPr>
          <a:xfrm>
            <a:off x="10529454" y="465117"/>
            <a:ext cx="5145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34</a:t>
            </a:r>
            <a:endParaRPr lang="el-GR" dirty="0">
              <a:solidFill>
                <a:schemeClr val="bg1"/>
              </a:solidFill>
            </a:endParaRPr>
          </a:p>
        </p:txBody>
      </p:sp>
    </p:spTree>
    <p:extLst>
      <p:ext uri="{BB962C8B-B14F-4D97-AF65-F5344CB8AC3E}">
        <p14:creationId xmlns:p14="http://schemas.microsoft.com/office/powerpoint/2010/main" val="3383099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23">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Rectangle 25">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5"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Τίτλος 1">
            <a:extLst>
              <a:ext uri="{FF2B5EF4-FFF2-40B4-BE49-F238E27FC236}">
                <a16:creationId xmlns:a16="http://schemas.microsoft.com/office/drawing/2014/main" id="{1B75BBE0-F4C1-AB70-BE81-F6E3B1AF0B09}"/>
              </a:ext>
            </a:extLst>
          </p:cNvPr>
          <p:cNvSpPr>
            <a:spLocks noGrp="1"/>
          </p:cNvSpPr>
          <p:nvPr>
            <p:ph type="title"/>
          </p:nvPr>
        </p:nvSpPr>
        <p:spPr>
          <a:xfrm>
            <a:off x="648930" y="629267"/>
            <a:ext cx="9252154" cy="1016654"/>
          </a:xfrm>
        </p:spPr>
        <p:txBody>
          <a:bodyPr>
            <a:normAutofit/>
          </a:bodyPr>
          <a:lstStyle/>
          <a:p>
            <a:r>
              <a:rPr lang="el-GR">
                <a:solidFill>
                  <a:srgbClr val="EBEBEB"/>
                </a:solidFill>
              </a:rPr>
              <a:t>Πλεονεκτήματα του VOD </a:t>
            </a:r>
          </a:p>
        </p:txBody>
      </p:sp>
      <p:sp useBgFill="1">
        <p:nvSpPr>
          <p:cNvPr id="36" name="Freeform: Shape 29">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pic>
        <p:nvPicPr>
          <p:cNvPr id="7" name="Εικόνα 6" descr="ΑΝΤ1+ : Η νέα streaming πλατφόρμα του γνωστού καναλιού για κινητά, tablets  και smart TVs - Techmaniacs">
            <a:extLst>
              <a:ext uri="{FF2B5EF4-FFF2-40B4-BE49-F238E27FC236}">
                <a16:creationId xmlns:a16="http://schemas.microsoft.com/office/drawing/2014/main" id="{9F7A6F0A-B7B4-F515-DF76-F43DF4CE9ECB}"/>
              </a:ext>
            </a:extLst>
          </p:cNvPr>
          <p:cNvPicPr>
            <a:picLocks noChangeAspect="1"/>
          </p:cNvPicPr>
          <p:nvPr/>
        </p:nvPicPr>
        <p:blipFill>
          <a:blip r:embed="rId2"/>
          <a:stretch>
            <a:fillRect/>
          </a:stretch>
        </p:blipFill>
        <p:spPr>
          <a:xfrm>
            <a:off x="6091916" y="2866464"/>
            <a:ext cx="5451627" cy="3025652"/>
          </a:xfrm>
          <a:prstGeom prst="rect">
            <a:avLst/>
          </a:prstGeom>
          <a:effectLst/>
        </p:spPr>
      </p:pic>
      <p:graphicFrame>
        <p:nvGraphicFramePr>
          <p:cNvPr id="11" name="Θέση περιεχομένου 2">
            <a:extLst>
              <a:ext uri="{FF2B5EF4-FFF2-40B4-BE49-F238E27FC236}">
                <a16:creationId xmlns:a16="http://schemas.microsoft.com/office/drawing/2014/main" id="{D7CE81B8-8AB2-6E4F-85E9-98749C6904EA}"/>
              </a:ext>
            </a:extLst>
          </p:cNvPr>
          <p:cNvGraphicFramePr>
            <a:graphicFrameLocks noGrp="1"/>
          </p:cNvGraphicFramePr>
          <p:nvPr>
            <p:ph idx="1"/>
            <p:extLst>
              <p:ext uri="{D42A27DB-BD31-4B8C-83A1-F6EECF244321}">
                <p14:modId xmlns:p14="http://schemas.microsoft.com/office/powerpoint/2010/main" val="4016056178"/>
              </p:ext>
            </p:extLst>
          </p:nvPr>
        </p:nvGraphicFramePr>
        <p:xfrm>
          <a:off x="648931" y="2548281"/>
          <a:ext cx="5122606" cy="36586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TextBox 11">
            <a:extLst>
              <a:ext uri="{FF2B5EF4-FFF2-40B4-BE49-F238E27FC236}">
                <a16:creationId xmlns:a16="http://schemas.microsoft.com/office/drawing/2014/main" id="{447A03E1-B00A-5392-3EDE-24FC90CE4C89}"/>
              </a:ext>
            </a:extLst>
          </p:cNvPr>
          <p:cNvSpPr txBox="1"/>
          <p:nvPr/>
        </p:nvSpPr>
        <p:spPr>
          <a:xfrm>
            <a:off x="10618519" y="484909"/>
            <a:ext cx="32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solidFill>
                  <a:schemeClr val="bg1"/>
                </a:solidFill>
              </a:rPr>
              <a:t>4</a:t>
            </a:r>
            <a:endParaRPr lang="el-GR" dirty="0"/>
          </a:p>
        </p:txBody>
      </p:sp>
    </p:spTree>
    <p:extLst>
      <p:ext uri="{BB962C8B-B14F-4D97-AF65-F5344CB8AC3E}">
        <p14:creationId xmlns:p14="http://schemas.microsoft.com/office/powerpoint/2010/main" val="2429652034"/>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5" name="Picture 75">
            <a:extLst>
              <a:ext uri="{FF2B5EF4-FFF2-40B4-BE49-F238E27FC236}">
                <a16:creationId xmlns:a16="http://schemas.microsoft.com/office/drawing/2014/main" id="{412E3267-7ABE-412B-8580-47EC0D1F61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96" name="Picture 77">
            <a:extLst>
              <a:ext uri="{FF2B5EF4-FFF2-40B4-BE49-F238E27FC236}">
                <a16:creationId xmlns:a16="http://schemas.microsoft.com/office/drawing/2014/main" id="{20B62C5A-2250-4380-AB23-DB87446CCED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97" name="Oval 79">
            <a:extLst>
              <a:ext uri="{FF2B5EF4-FFF2-40B4-BE49-F238E27FC236}">
                <a16:creationId xmlns:a16="http://schemas.microsoft.com/office/drawing/2014/main" id="{D42CF425-7213-4F89-B0FF-4C2BDDD9C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8" name="Picture 81">
            <a:extLst>
              <a:ext uri="{FF2B5EF4-FFF2-40B4-BE49-F238E27FC236}">
                <a16:creationId xmlns:a16="http://schemas.microsoft.com/office/drawing/2014/main" id="{D35DA97D-88F8-4249-B650-4FC9FD50A38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99" name="Picture 83">
            <a:extLst>
              <a:ext uri="{FF2B5EF4-FFF2-40B4-BE49-F238E27FC236}">
                <a16:creationId xmlns:a16="http://schemas.microsoft.com/office/drawing/2014/main" id="{43F38673-6E30-4BAE-AC67-0B283EBF42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00" name="Rectangle 85">
            <a:extLst>
              <a:ext uri="{FF2B5EF4-FFF2-40B4-BE49-F238E27FC236}">
                <a16:creationId xmlns:a16="http://schemas.microsoft.com/office/drawing/2014/main" id="{202A25CB-1ED1-4C87-AB49-8D3BC684D1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1" name="Rectangle 87">
            <a:extLst>
              <a:ext uri="{FF2B5EF4-FFF2-40B4-BE49-F238E27FC236}">
                <a16:creationId xmlns:a16="http://schemas.microsoft.com/office/drawing/2014/main" id="{EADB8294-BBF5-4EE7-8D08-DDECD12A1E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89">
            <a:extLst>
              <a:ext uri="{FF2B5EF4-FFF2-40B4-BE49-F238E27FC236}">
                <a16:creationId xmlns:a16="http://schemas.microsoft.com/office/drawing/2014/main" id="{C2AA68CD-BBCC-4482-B4F9-3EBE3A75D0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3" name="Freeform 15">
            <a:extLst>
              <a:ext uri="{FF2B5EF4-FFF2-40B4-BE49-F238E27FC236}">
                <a16:creationId xmlns:a16="http://schemas.microsoft.com/office/drawing/2014/main" id="{B58816D9-9E81-4B2B-95D3-C398BF15E1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2">
              <a:alpha val="20000"/>
            </a:schemeClr>
          </a:solidFill>
          <a:ln>
            <a:noFill/>
          </a:ln>
        </p:spPr>
        <p:txBody>
          <a:bodyPr rtlCol="0" anchor="ctr"/>
          <a:lstStyle/>
          <a:p>
            <a:pPr algn="ctr"/>
            <a:endParaRPr lang="en-US">
              <a:solidFill>
                <a:schemeClr val="tx1"/>
              </a:solidFill>
            </a:endParaRPr>
          </a:p>
        </p:txBody>
      </p:sp>
      <p:sp useBgFill="1">
        <p:nvSpPr>
          <p:cNvPr id="94" name="Freeform 5">
            <a:extLst>
              <a:ext uri="{FF2B5EF4-FFF2-40B4-BE49-F238E27FC236}">
                <a16:creationId xmlns:a16="http://schemas.microsoft.com/office/drawing/2014/main" id="{BD26E291-370D-448F-BDB9-9A5999D46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4055532"/>
            <a:ext cx="12191695" cy="2802467"/>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sp>
      <p:sp>
        <p:nvSpPr>
          <p:cNvPr id="2" name="Τίτλος 1">
            <a:extLst>
              <a:ext uri="{FF2B5EF4-FFF2-40B4-BE49-F238E27FC236}">
                <a16:creationId xmlns:a16="http://schemas.microsoft.com/office/drawing/2014/main" id="{3D5E4335-85E7-FC1C-D5B6-9A9DB605AAFD}"/>
              </a:ext>
            </a:extLst>
          </p:cNvPr>
          <p:cNvSpPr>
            <a:spLocks noGrp="1"/>
          </p:cNvSpPr>
          <p:nvPr>
            <p:ph type="title"/>
          </p:nvPr>
        </p:nvSpPr>
        <p:spPr>
          <a:xfrm>
            <a:off x="538792" y="5313007"/>
            <a:ext cx="9345155" cy="861802"/>
          </a:xfrm>
        </p:spPr>
        <p:txBody>
          <a:bodyPr vert="horz" lIns="91440" tIns="45720" rIns="91440" bIns="45720" rtlCol="0" anchor="b">
            <a:normAutofit fontScale="90000"/>
          </a:bodyPr>
          <a:lstStyle/>
          <a:p>
            <a:pPr marL="457200" indent="-457200">
              <a:buFont typeface="Arial"/>
              <a:buChar char="•"/>
            </a:pPr>
            <a:r>
              <a:rPr lang="en-US" sz="2800" dirty="0">
                <a:latin typeface="Calibri"/>
                <a:ea typeface="+mj-lt"/>
                <a:cs typeface="+mj-lt"/>
              </a:rPr>
              <a:t>Ο α</a:t>
            </a:r>
            <a:r>
              <a:rPr lang="en-US" sz="2800" dirty="0" err="1">
                <a:latin typeface="Calibri"/>
                <a:ea typeface="+mj-lt"/>
                <a:cs typeface="+mj-lt"/>
              </a:rPr>
              <a:t>ριθμός</a:t>
            </a:r>
            <a:r>
              <a:rPr lang="en-US" sz="2800" dirty="0">
                <a:latin typeface="Calibri"/>
                <a:ea typeface="+mj-lt"/>
                <a:cs typeface="+mj-lt"/>
              </a:rPr>
              <a:t> </a:t>
            </a:r>
            <a:r>
              <a:rPr lang="en-US" sz="2800" dirty="0" err="1">
                <a:latin typeface="Calibri"/>
                <a:ea typeface="+mj-lt"/>
                <a:cs typeface="+mj-lt"/>
              </a:rPr>
              <a:t>των</a:t>
            </a:r>
            <a:r>
              <a:rPr lang="en-US" sz="2800" dirty="0">
                <a:latin typeface="Calibri"/>
                <a:ea typeface="+mj-lt"/>
                <a:cs typeface="+mj-lt"/>
              </a:rPr>
              <a:t> </a:t>
            </a:r>
            <a:r>
              <a:rPr lang="en-US" sz="2800" dirty="0" err="1">
                <a:latin typeface="Calibri"/>
                <a:ea typeface="+mj-lt"/>
                <a:cs typeface="+mj-lt"/>
              </a:rPr>
              <a:t>θε</a:t>
            </a:r>
            <a:r>
              <a:rPr lang="en-US" sz="2800" dirty="0">
                <a:latin typeface="Calibri"/>
                <a:ea typeface="+mj-lt"/>
                <a:cs typeface="+mj-lt"/>
              </a:rPr>
              <a:t>α</a:t>
            </a:r>
            <a:r>
              <a:rPr lang="en-US" sz="2800" dirty="0" err="1">
                <a:latin typeface="Calibri"/>
                <a:ea typeface="+mj-lt"/>
                <a:cs typeface="+mj-lt"/>
              </a:rPr>
              <a:t>τών</a:t>
            </a:r>
            <a:r>
              <a:rPr lang="en-US" sz="2800" dirty="0">
                <a:latin typeface="Calibri"/>
                <a:ea typeface="+mj-lt"/>
                <a:cs typeface="+mj-lt"/>
              </a:rPr>
              <a:t> </a:t>
            </a:r>
            <a:r>
              <a:rPr lang="en-US" sz="2800" dirty="0" err="1">
                <a:latin typeface="Calibri"/>
                <a:ea typeface="+mj-lt"/>
                <a:cs typeface="+mj-lt"/>
              </a:rPr>
              <a:t>vod</a:t>
            </a:r>
            <a:r>
              <a:rPr lang="en-US" sz="2800" dirty="0">
                <a:latin typeface="Calibri"/>
                <a:ea typeface="+mj-lt"/>
                <a:cs typeface="+mj-lt"/>
              </a:rPr>
              <a:t> </a:t>
            </a:r>
            <a:r>
              <a:rPr lang="en-US" sz="2800" dirty="0" err="1">
                <a:latin typeface="Calibri"/>
                <a:ea typeface="+mj-lt"/>
                <a:cs typeface="+mj-lt"/>
              </a:rPr>
              <a:t>εκτιμάτ</a:t>
            </a:r>
            <a:r>
              <a:rPr lang="en-US" sz="2800" dirty="0">
                <a:latin typeface="Calibri"/>
                <a:ea typeface="+mj-lt"/>
                <a:cs typeface="+mj-lt"/>
              </a:rPr>
              <a:t>αι </a:t>
            </a:r>
            <a:r>
              <a:rPr lang="en-US" sz="2800" dirty="0" err="1">
                <a:latin typeface="Calibri"/>
                <a:ea typeface="+mj-lt"/>
                <a:cs typeface="+mj-lt"/>
              </a:rPr>
              <a:t>ότι</a:t>
            </a:r>
            <a:r>
              <a:rPr lang="en-US" sz="2800" dirty="0">
                <a:latin typeface="Calibri"/>
                <a:ea typeface="+mj-lt"/>
                <a:cs typeface="+mj-lt"/>
              </a:rPr>
              <a:t> θα α</a:t>
            </a:r>
            <a:r>
              <a:rPr lang="en-US" sz="2800" dirty="0" err="1">
                <a:latin typeface="Calibri"/>
                <a:ea typeface="+mj-lt"/>
                <a:cs typeface="+mj-lt"/>
              </a:rPr>
              <a:t>υξηθεί</a:t>
            </a:r>
            <a:r>
              <a:rPr lang="en-US" sz="2800" dirty="0">
                <a:latin typeface="Calibri"/>
                <a:ea typeface="+mj-lt"/>
                <a:cs typeface="+mj-lt"/>
              </a:rPr>
              <a:t> </a:t>
            </a:r>
            <a:r>
              <a:rPr lang="en-US" sz="2800" dirty="0" err="1">
                <a:latin typeface="Calibri"/>
                <a:ea typeface="+mj-lt"/>
                <a:cs typeface="+mj-lt"/>
              </a:rPr>
              <a:t>σε</a:t>
            </a:r>
            <a:r>
              <a:rPr lang="en-US" sz="2800" dirty="0">
                <a:latin typeface="Calibri"/>
                <a:ea typeface="+mj-lt"/>
                <a:cs typeface="+mj-lt"/>
              </a:rPr>
              <a:t> π</a:t>
            </a:r>
            <a:r>
              <a:rPr lang="en-US" sz="2800" dirty="0" err="1">
                <a:latin typeface="Calibri"/>
                <a:ea typeface="+mj-lt"/>
                <a:cs typeface="+mj-lt"/>
              </a:rPr>
              <a:t>ερί</a:t>
            </a:r>
            <a:r>
              <a:rPr lang="en-US" sz="2800" dirty="0">
                <a:latin typeface="Calibri"/>
                <a:ea typeface="+mj-lt"/>
                <a:cs typeface="+mj-lt"/>
              </a:rPr>
              <a:t>π</a:t>
            </a:r>
            <a:r>
              <a:rPr lang="en-US" sz="2800" dirty="0" err="1">
                <a:latin typeface="Calibri"/>
                <a:ea typeface="+mj-lt"/>
                <a:cs typeface="+mj-lt"/>
              </a:rPr>
              <a:t>ου</a:t>
            </a:r>
            <a:r>
              <a:rPr lang="en-US" sz="2800" dirty="0">
                <a:latin typeface="Calibri"/>
                <a:ea typeface="+mj-lt"/>
                <a:cs typeface="+mj-lt"/>
              </a:rPr>
              <a:t> 165 </a:t>
            </a:r>
            <a:r>
              <a:rPr lang="en-US" sz="2800" dirty="0" err="1">
                <a:latin typeface="Calibri"/>
                <a:ea typeface="+mj-lt"/>
                <a:cs typeface="+mj-lt"/>
              </a:rPr>
              <a:t>εκ</a:t>
            </a:r>
            <a:r>
              <a:rPr lang="en-US" sz="2800" dirty="0">
                <a:latin typeface="Calibri"/>
                <a:ea typeface="+mj-lt"/>
                <a:cs typeface="+mj-lt"/>
              </a:rPr>
              <a:t>α</a:t>
            </a:r>
            <a:r>
              <a:rPr lang="en-US" sz="2800" dirty="0" err="1">
                <a:latin typeface="Calibri"/>
                <a:ea typeface="+mj-lt"/>
                <a:cs typeface="+mj-lt"/>
              </a:rPr>
              <a:t>τομμύρι</a:t>
            </a:r>
            <a:r>
              <a:rPr lang="en-US" sz="2800" dirty="0">
                <a:latin typeface="Calibri"/>
                <a:ea typeface="+mj-lt"/>
                <a:cs typeface="+mj-lt"/>
              </a:rPr>
              <a:t>α </a:t>
            </a:r>
            <a:r>
              <a:rPr lang="en-US" sz="2800" dirty="0" err="1">
                <a:latin typeface="Calibri"/>
                <a:ea typeface="+mj-lt"/>
                <a:cs typeface="+mj-lt"/>
              </a:rPr>
              <a:t>μέχρι</a:t>
            </a:r>
            <a:r>
              <a:rPr lang="en-US" sz="2800" dirty="0">
                <a:latin typeface="Calibri"/>
                <a:ea typeface="+mj-lt"/>
                <a:cs typeface="+mj-lt"/>
              </a:rPr>
              <a:t> </a:t>
            </a:r>
            <a:r>
              <a:rPr lang="en-US" sz="2800" dirty="0" err="1">
                <a:latin typeface="Calibri"/>
                <a:ea typeface="+mj-lt"/>
                <a:cs typeface="+mj-lt"/>
              </a:rPr>
              <a:t>το</a:t>
            </a:r>
            <a:r>
              <a:rPr lang="en-US" sz="2800" dirty="0">
                <a:latin typeface="Calibri"/>
                <a:ea typeface="+mj-lt"/>
                <a:cs typeface="+mj-lt"/>
              </a:rPr>
              <a:t> 2025</a:t>
            </a:r>
            <a:endParaRPr lang="el-GR" sz="2800" dirty="0" err="1">
              <a:latin typeface="Calibri"/>
            </a:endParaRPr>
          </a:p>
        </p:txBody>
      </p:sp>
      <p:pic>
        <p:nvPicPr>
          <p:cNvPr id="5" name="Εικόνα 4" descr="Εικόνα που περιέχει κείμενο, στιγμιότυπο οθόνης&#10;&#10;Περιγραφή που δημιουργήθηκε αυτόματα">
            <a:extLst>
              <a:ext uri="{FF2B5EF4-FFF2-40B4-BE49-F238E27FC236}">
                <a16:creationId xmlns:a16="http://schemas.microsoft.com/office/drawing/2014/main" id="{DF6B7990-D7FC-14E0-2E44-7408D54AAF42}"/>
              </a:ext>
            </a:extLst>
          </p:cNvPr>
          <p:cNvPicPr>
            <a:picLocks noChangeAspect="1"/>
          </p:cNvPicPr>
          <p:nvPr/>
        </p:nvPicPr>
        <p:blipFill rotWithShape="1">
          <a:blip r:embed="rId7"/>
          <a:srcRect t="-292" b="8746"/>
          <a:stretch/>
        </p:blipFill>
        <p:spPr>
          <a:xfrm>
            <a:off x="92150" y="93582"/>
            <a:ext cx="5738374" cy="3123587"/>
          </a:xfrm>
          <a:prstGeom prst="rect">
            <a:avLst/>
          </a:prstGeom>
          <a:effectLst/>
        </p:spPr>
      </p:pic>
      <p:sp>
        <p:nvSpPr>
          <p:cNvPr id="3" name="TextBox 2">
            <a:extLst>
              <a:ext uri="{FF2B5EF4-FFF2-40B4-BE49-F238E27FC236}">
                <a16:creationId xmlns:a16="http://schemas.microsoft.com/office/drawing/2014/main" id="{649A2DBB-30FB-869A-65C0-528824597295}"/>
              </a:ext>
            </a:extLst>
          </p:cNvPr>
          <p:cNvSpPr txBox="1"/>
          <p:nvPr/>
        </p:nvSpPr>
        <p:spPr>
          <a:xfrm>
            <a:off x="444602" y="4669625"/>
            <a:ext cx="1054890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l-GR" sz="3600" dirty="0">
                <a:latin typeface="Calibri"/>
                <a:cs typeface="Calibri"/>
              </a:rPr>
              <a:t>Τα ποσοστά μιλάνε</a:t>
            </a:r>
          </a:p>
        </p:txBody>
      </p:sp>
      <p:pic>
        <p:nvPicPr>
          <p:cNvPr id="8" name="Θέση περιεχομένου 7" descr="Video on Demand Market Size, Share, Trends Report, Drivers &amp; Opportunities  [2031]">
            <a:extLst>
              <a:ext uri="{FF2B5EF4-FFF2-40B4-BE49-F238E27FC236}">
                <a16:creationId xmlns:a16="http://schemas.microsoft.com/office/drawing/2014/main" id="{079B5E07-C388-E0B9-7B18-FFADFADF551A}"/>
              </a:ext>
            </a:extLst>
          </p:cNvPr>
          <p:cNvPicPr>
            <a:picLocks noGrp="1" noChangeAspect="1"/>
          </p:cNvPicPr>
          <p:nvPr>
            <p:ph idx="1"/>
          </p:nvPr>
        </p:nvPicPr>
        <p:blipFill>
          <a:blip r:embed="rId8"/>
          <a:stretch>
            <a:fillRect/>
          </a:stretch>
        </p:blipFill>
        <p:spPr>
          <a:xfrm>
            <a:off x="6019447" y="1234912"/>
            <a:ext cx="5678841" cy="2291706"/>
          </a:xfrm>
        </p:spPr>
      </p:pic>
      <p:sp>
        <p:nvSpPr>
          <p:cNvPr id="9" name="TextBox 8">
            <a:extLst>
              <a:ext uri="{FF2B5EF4-FFF2-40B4-BE49-F238E27FC236}">
                <a16:creationId xmlns:a16="http://schemas.microsoft.com/office/drawing/2014/main" id="{40212401-EE7A-551A-792A-E6062752DF94}"/>
              </a:ext>
            </a:extLst>
          </p:cNvPr>
          <p:cNvSpPr txBox="1"/>
          <p:nvPr/>
        </p:nvSpPr>
        <p:spPr>
          <a:xfrm>
            <a:off x="6424477" y="3521508"/>
            <a:ext cx="548868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a:solidFill>
                  <a:srgbClr val="0070C0"/>
                </a:solidFill>
                <a:ea typeface="+mn-lt"/>
                <a:cs typeface="+mn-lt"/>
                <a:hlinkClick r:id="rId9">
                  <a:extLst>
                    <a:ext uri="{A12FA001-AC4F-418D-AE19-62706E023703}">
                      <ahyp:hlinkClr xmlns:ahyp="http://schemas.microsoft.com/office/drawing/2018/hyperlinkcolor" val="tx"/>
                    </a:ext>
                  </a:extLst>
                </a:hlinkClick>
              </a:rPr>
              <a:t>https://www.marketsandmarkets.com/Market-Reports/video-on-demand-vod-market-1046.html</a:t>
            </a:r>
            <a:endParaRPr lang="el-GR">
              <a:solidFill>
                <a:srgbClr val="0070C0"/>
              </a:solidFill>
            </a:endParaRPr>
          </a:p>
        </p:txBody>
      </p:sp>
      <p:sp>
        <p:nvSpPr>
          <p:cNvPr id="10" name="TextBox 9">
            <a:extLst>
              <a:ext uri="{FF2B5EF4-FFF2-40B4-BE49-F238E27FC236}">
                <a16:creationId xmlns:a16="http://schemas.microsoft.com/office/drawing/2014/main" id="{FB21B6A3-434F-0D73-FE92-443707E3D752}"/>
              </a:ext>
            </a:extLst>
          </p:cNvPr>
          <p:cNvSpPr txBox="1"/>
          <p:nvPr/>
        </p:nvSpPr>
        <p:spPr>
          <a:xfrm>
            <a:off x="228695" y="3392310"/>
            <a:ext cx="543786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a:solidFill>
                  <a:srgbClr val="0070C0"/>
                </a:solidFill>
                <a:hlinkClick r:id="rId10">
                  <a:extLst>
                    <a:ext uri="{A12FA001-AC4F-418D-AE19-62706E023703}">
                      <ahyp:hlinkClr xmlns:ahyp="http://schemas.microsoft.com/office/drawing/2018/hyperlinkcolor" val="tx"/>
                    </a:ext>
                  </a:extLst>
                </a:hlinkClick>
              </a:rPr>
              <a:t>https://sensortower.com/blog/top-streaming-apps-europe-march-2020</a:t>
            </a:r>
          </a:p>
        </p:txBody>
      </p:sp>
      <p:sp>
        <p:nvSpPr>
          <p:cNvPr id="6" name="TextBox 5">
            <a:extLst>
              <a:ext uri="{FF2B5EF4-FFF2-40B4-BE49-F238E27FC236}">
                <a16:creationId xmlns:a16="http://schemas.microsoft.com/office/drawing/2014/main" id="{1A9A3819-0648-9192-0CC1-26148C626354}"/>
              </a:ext>
            </a:extLst>
          </p:cNvPr>
          <p:cNvSpPr txBox="1"/>
          <p:nvPr/>
        </p:nvSpPr>
        <p:spPr>
          <a:xfrm>
            <a:off x="10618519" y="484909"/>
            <a:ext cx="32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5</a:t>
            </a:r>
          </a:p>
        </p:txBody>
      </p:sp>
    </p:spTree>
    <p:extLst>
      <p:ext uri="{BB962C8B-B14F-4D97-AF65-F5344CB8AC3E}">
        <p14:creationId xmlns:p14="http://schemas.microsoft.com/office/powerpoint/2010/main" val="3104630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AF602A5-7B78-6EE8-BFE6-A09DDB4A652C}"/>
              </a:ext>
            </a:extLst>
          </p:cNvPr>
          <p:cNvSpPr>
            <a:spLocks noGrp="1"/>
          </p:cNvSpPr>
          <p:nvPr>
            <p:ph type="title"/>
          </p:nvPr>
        </p:nvSpPr>
        <p:spPr>
          <a:xfrm>
            <a:off x="734459" y="209761"/>
            <a:ext cx="9404723" cy="1400530"/>
          </a:xfrm>
        </p:spPr>
        <p:txBody>
          <a:bodyPr/>
          <a:lstStyle/>
          <a:p>
            <a:pPr algn="ctr"/>
            <a:r>
              <a:rPr lang="el-GR">
                <a:latin typeface="Calibri"/>
                <a:cs typeface="Calibri"/>
              </a:rPr>
              <a:t>Λειτουργία μίας υπηρεσίας VOD</a:t>
            </a:r>
            <a:endParaRPr lang="el-GR"/>
          </a:p>
        </p:txBody>
      </p:sp>
      <p:sp>
        <p:nvSpPr>
          <p:cNvPr id="3" name="Θέση περιεχομένου 2">
            <a:extLst>
              <a:ext uri="{FF2B5EF4-FFF2-40B4-BE49-F238E27FC236}">
                <a16:creationId xmlns:a16="http://schemas.microsoft.com/office/drawing/2014/main" id="{9B368D23-2B91-C817-54DE-8D1D391A9B55}"/>
              </a:ext>
            </a:extLst>
          </p:cNvPr>
          <p:cNvSpPr>
            <a:spLocks noGrp="1"/>
          </p:cNvSpPr>
          <p:nvPr>
            <p:ph idx="1"/>
          </p:nvPr>
        </p:nvSpPr>
        <p:spPr>
          <a:xfrm>
            <a:off x="241921" y="1213614"/>
            <a:ext cx="11961409" cy="5509654"/>
          </a:xfrm>
        </p:spPr>
        <p:txBody>
          <a:bodyPr vert="horz" lIns="91440" tIns="45720" rIns="91440" bIns="45720" rtlCol="0" anchor="t">
            <a:normAutofit/>
          </a:bodyPr>
          <a:lstStyle/>
          <a:p>
            <a:pPr>
              <a:buFont typeface="Arial" charset="2"/>
              <a:buChar char="•"/>
            </a:pPr>
            <a:r>
              <a:rPr lang="el-GR" b="1" dirty="0">
                <a:latin typeface="Calibri"/>
                <a:cs typeface="Calibri"/>
              </a:rPr>
              <a:t>Αρχεία βίντεο μεταφορτώνονται σε μία πλατφόρμα με βίντεο (</a:t>
            </a:r>
            <a:r>
              <a:rPr lang="el-GR" b="1" dirty="0" err="1">
                <a:latin typeface="Calibri"/>
                <a:cs typeface="Calibri"/>
              </a:rPr>
              <a:t>Youtube</a:t>
            </a:r>
            <a:r>
              <a:rPr lang="el-GR" b="1" dirty="0">
                <a:latin typeface="Calibri"/>
                <a:cs typeface="Calibri"/>
              </a:rPr>
              <a:t>)</a:t>
            </a:r>
            <a:endParaRPr lang="el-GR" dirty="0"/>
          </a:p>
          <a:p>
            <a:pPr>
              <a:buClr>
                <a:srgbClr val="8AD0D6"/>
              </a:buClr>
              <a:buFont typeface="Arial" charset="2"/>
              <a:buChar char="•"/>
            </a:pPr>
            <a:r>
              <a:rPr lang="el-GR" b="1" dirty="0">
                <a:latin typeface="Calibri"/>
                <a:cs typeface="Calibri"/>
              </a:rPr>
              <a:t>Αυτά τα αρχεία δέχονται επεξεργασία και κρυπτογραφούνται για αποθήκευση, ασφάλεια και μετάδοση</a:t>
            </a:r>
          </a:p>
          <a:p>
            <a:pPr>
              <a:buClr>
                <a:srgbClr val="8AD0D6"/>
              </a:buClr>
              <a:buFont typeface="Arial" charset="2"/>
              <a:buChar char="•"/>
            </a:pPr>
            <a:r>
              <a:rPr lang="el-GR" b="1" dirty="0">
                <a:latin typeface="Calibri"/>
                <a:cs typeface="Calibri"/>
              </a:rPr>
              <a:t>Ένα σύστημα διαχείρισης περιεχομένου (</a:t>
            </a:r>
            <a:r>
              <a:rPr lang="el-GR" b="1" dirty="0" err="1">
                <a:latin typeface="Calibri"/>
                <a:cs typeface="Calibri"/>
              </a:rPr>
              <a:t>Cms</a:t>
            </a:r>
            <a:r>
              <a:rPr lang="el-GR" b="1" dirty="0">
                <a:latin typeface="Calibri"/>
                <a:cs typeface="Calibri"/>
              </a:rPr>
              <a:t>) διαχειρίζεται τα αρχεία για εύκολη αναζήτηση και αναπαραγωγή</a:t>
            </a:r>
          </a:p>
          <a:p>
            <a:pPr>
              <a:buClr>
                <a:srgbClr val="8AD0D6"/>
              </a:buClr>
              <a:buFont typeface="Arial" charset="2"/>
              <a:buChar char="•"/>
            </a:pPr>
            <a:r>
              <a:rPr lang="el-GR" b="1" dirty="0">
                <a:latin typeface="Calibri"/>
                <a:cs typeface="Calibri"/>
              </a:rPr>
              <a:t>Η πλατφόρμα βίντεο μεταφέρει το αρχείο για μετάδοση σε ένα Δίκτυο διανομής περιεχομένου (</a:t>
            </a:r>
            <a:r>
              <a:rPr lang="el-GR" b="1" dirty="0" err="1">
                <a:latin typeface="Calibri"/>
                <a:cs typeface="Calibri"/>
              </a:rPr>
              <a:t>Cdn</a:t>
            </a:r>
            <a:r>
              <a:rPr lang="el-GR" b="1" dirty="0">
                <a:latin typeface="Calibri"/>
                <a:cs typeface="Calibri"/>
              </a:rPr>
              <a:t>)</a:t>
            </a:r>
          </a:p>
          <a:p>
            <a:pPr>
              <a:buClr>
                <a:srgbClr val="8AD0D6"/>
              </a:buClr>
              <a:buFont typeface="Arial" charset="2"/>
              <a:buChar char="•"/>
            </a:pPr>
            <a:r>
              <a:rPr lang="el-GR" b="1" dirty="0">
                <a:latin typeface="Calibri"/>
                <a:cs typeface="Calibri"/>
              </a:rPr>
              <a:t>Το </a:t>
            </a:r>
            <a:r>
              <a:rPr lang="el-GR" b="1" dirty="0" err="1">
                <a:latin typeface="Calibri"/>
                <a:cs typeface="Calibri"/>
              </a:rPr>
              <a:t>Cdn</a:t>
            </a:r>
            <a:r>
              <a:rPr lang="el-GR" b="1" dirty="0">
                <a:latin typeface="Calibri"/>
                <a:cs typeface="Calibri"/>
              </a:rPr>
              <a:t> κατανέμει τα αρχεία σε τοπικούς κόμβους σε όλη την υφήλιο</a:t>
            </a:r>
          </a:p>
          <a:p>
            <a:pPr>
              <a:buClr>
                <a:srgbClr val="8AD0D6"/>
              </a:buClr>
              <a:buFont typeface="Arial" charset="2"/>
              <a:buChar char="•"/>
            </a:pPr>
            <a:r>
              <a:rPr lang="el-GR" b="1" dirty="0">
                <a:latin typeface="Calibri"/>
                <a:cs typeface="Calibri"/>
              </a:rPr>
              <a:t>Επομένως το βίντεο είναι έτοιμο για αναπαραγωγή</a:t>
            </a:r>
          </a:p>
          <a:p>
            <a:pPr>
              <a:buClr>
                <a:srgbClr val="8AD0D6"/>
              </a:buClr>
              <a:buFont typeface="Arial" charset="2"/>
              <a:buChar char="•"/>
            </a:pPr>
            <a:endParaRPr lang="el-GR" b="1">
              <a:latin typeface="Calibri"/>
              <a:cs typeface="Calibri"/>
            </a:endParaRPr>
          </a:p>
          <a:p>
            <a:pPr>
              <a:buClr>
                <a:srgbClr val="8AD0D6"/>
              </a:buClr>
              <a:buFont typeface="Arial" charset="2"/>
              <a:buChar char="•"/>
            </a:pPr>
            <a:endParaRPr lang="el-GR" b="1">
              <a:latin typeface="Calibri"/>
              <a:cs typeface="Calibri"/>
            </a:endParaRPr>
          </a:p>
          <a:p>
            <a:pPr>
              <a:buClr>
                <a:srgbClr val="8AD0D6"/>
              </a:buClr>
              <a:buFont typeface="Arial" charset="2"/>
              <a:buChar char="•"/>
            </a:pPr>
            <a:r>
              <a:rPr lang="el-GR" b="1" dirty="0" err="1">
                <a:latin typeface="Calibri"/>
                <a:cs typeface="Calibri"/>
              </a:rPr>
              <a:t>Video</a:t>
            </a:r>
            <a:r>
              <a:rPr lang="el-GR" b="1" dirty="0">
                <a:latin typeface="Calibri"/>
                <a:cs typeface="Calibri"/>
              </a:rPr>
              <a:t> </a:t>
            </a:r>
            <a:r>
              <a:rPr lang="el-GR" b="1" dirty="0" err="1">
                <a:latin typeface="Calibri"/>
                <a:cs typeface="Calibri"/>
              </a:rPr>
              <a:t>files</a:t>
            </a:r>
            <a:r>
              <a:rPr lang="el-GR" b="1" dirty="0">
                <a:latin typeface="Calibri"/>
                <a:cs typeface="Calibri"/>
              </a:rPr>
              <a:t> -&gt; </a:t>
            </a:r>
            <a:r>
              <a:rPr lang="el-GR" b="1" dirty="0" err="1">
                <a:latin typeface="Calibri"/>
                <a:cs typeface="Calibri"/>
              </a:rPr>
              <a:t>Video</a:t>
            </a:r>
            <a:r>
              <a:rPr lang="el-GR" b="1" dirty="0">
                <a:latin typeface="Calibri"/>
                <a:cs typeface="Calibri"/>
              </a:rPr>
              <a:t> </a:t>
            </a:r>
            <a:r>
              <a:rPr lang="el-GR" b="1" dirty="0" err="1">
                <a:latin typeface="Calibri"/>
                <a:cs typeface="Calibri"/>
              </a:rPr>
              <a:t>Platform</a:t>
            </a:r>
            <a:r>
              <a:rPr lang="el-GR" b="1" dirty="0">
                <a:latin typeface="Calibri"/>
                <a:cs typeface="Calibri"/>
              </a:rPr>
              <a:t> -&gt; </a:t>
            </a:r>
            <a:r>
              <a:rPr lang="el-GR" b="1" dirty="0" err="1">
                <a:latin typeface="Calibri"/>
                <a:cs typeface="Calibri"/>
              </a:rPr>
              <a:t>Cms</a:t>
            </a:r>
            <a:r>
              <a:rPr lang="el-GR" b="1" dirty="0">
                <a:latin typeface="Calibri"/>
                <a:cs typeface="Calibri"/>
              </a:rPr>
              <a:t> -&gt; </a:t>
            </a:r>
            <a:r>
              <a:rPr lang="el-GR" b="1" dirty="0" err="1">
                <a:latin typeface="Calibri"/>
                <a:cs typeface="Calibri"/>
              </a:rPr>
              <a:t>Cdn</a:t>
            </a:r>
            <a:r>
              <a:rPr lang="el-GR" b="1" dirty="0">
                <a:latin typeface="Calibri"/>
                <a:cs typeface="Calibri"/>
              </a:rPr>
              <a:t> -&gt; </a:t>
            </a:r>
            <a:r>
              <a:rPr lang="el-GR" b="1" dirty="0" err="1">
                <a:latin typeface="Calibri"/>
                <a:cs typeface="Calibri"/>
              </a:rPr>
              <a:t>Playback</a:t>
            </a:r>
            <a:endParaRPr lang="el-GR" b="1" dirty="0">
              <a:latin typeface="Calibri"/>
              <a:cs typeface="Calibri"/>
            </a:endParaRPr>
          </a:p>
          <a:p>
            <a:pPr marL="0" indent="0">
              <a:buNone/>
            </a:pPr>
            <a:r>
              <a:rPr lang="el-GR" dirty="0"/>
              <a:t>     </a:t>
            </a:r>
          </a:p>
          <a:p>
            <a:pPr marL="0" indent="0">
              <a:buClr>
                <a:srgbClr val="8AD0D6"/>
              </a:buClr>
              <a:buNone/>
            </a:pPr>
            <a:endParaRPr lang="el-GR"/>
          </a:p>
          <a:p>
            <a:pPr marL="0" indent="0">
              <a:buClr>
                <a:srgbClr val="8AD0D6"/>
              </a:buClr>
              <a:buNone/>
            </a:pPr>
            <a:endParaRPr lang="el-GR"/>
          </a:p>
        </p:txBody>
      </p:sp>
      <p:pic>
        <p:nvPicPr>
          <p:cNvPr id="4" name="Εικόνα 3">
            <a:extLst>
              <a:ext uri="{FF2B5EF4-FFF2-40B4-BE49-F238E27FC236}">
                <a16:creationId xmlns:a16="http://schemas.microsoft.com/office/drawing/2014/main" id="{A1DC16D4-3D4D-5479-1C52-B9FA9ACF079B}"/>
              </a:ext>
            </a:extLst>
          </p:cNvPr>
          <p:cNvPicPr>
            <a:picLocks noChangeAspect="1"/>
          </p:cNvPicPr>
          <p:nvPr/>
        </p:nvPicPr>
        <p:blipFill>
          <a:blip r:embed="rId2"/>
          <a:stretch>
            <a:fillRect/>
          </a:stretch>
        </p:blipFill>
        <p:spPr>
          <a:xfrm>
            <a:off x="6792084" y="4589738"/>
            <a:ext cx="5090354" cy="1864002"/>
          </a:xfrm>
          <a:prstGeom prst="rect">
            <a:avLst/>
          </a:prstGeom>
        </p:spPr>
      </p:pic>
      <p:sp>
        <p:nvSpPr>
          <p:cNvPr id="6" name="TextBox 5">
            <a:extLst>
              <a:ext uri="{FF2B5EF4-FFF2-40B4-BE49-F238E27FC236}">
                <a16:creationId xmlns:a16="http://schemas.microsoft.com/office/drawing/2014/main" id="{4683BEF9-CFA7-F7FC-0529-EA541E82F9E0}"/>
              </a:ext>
            </a:extLst>
          </p:cNvPr>
          <p:cNvSpPr txBox="1"/>
          <p:nvPr/>
        </p:nvSpPr>
        <p:spPr>
          <a:xfrm>
            <a:off x="10618519" y="484909"/>
            <a:ext cx="32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6</a:t>
            </a:r>
          </a:p>
        </p:txBody>
      </p:sp>
    </p:spTree>
    <p:extLst>
      <p:ext uri="{BB962C8B-B14F-4D97-AF65-F5344CB8AC3E}">
        <p14:creationId xmlns:p14="http://schemas.microsoft.com/office/powerpoint/2010/main" val="26087371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9">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1D83D846-1865-23AB-34DC-BB35468B6962}"/>
              </a:ext>
            </a:extLst>
          </p:cNvPr>
          <p:cNvSpPr>
            <a:spLocks noGrp="1"/>
          </p:cNvSpPr>
          <p:nvPr>
            <p:ph type="title"/>
          </p:nvPr>
        </p:nvSpPr>
        <p:spPr>
          <a:xfrm>
            <a:off x="643855" y="1447799"/>
            <a:ext cx="3108626" cy="1444752"/>
          </a:xfrm>
        </p:spPr>
        <p:txBody>
          <a:bodyPr anchor="b">
            <a:normAutofit/>
          </a:bodyPr>
          <a:lstStyle/>
          <a:p>
            <a:pPr algn="ctr">
              <a:lnSpc>
                <a:spcPct val="90000"/>
              </a:lnSpc>
            </a:pPr>
            <a:r>
              <a:rPr lang="el-GR" sz="3200" dirty="0">
                <a:solidFill>
                  <a:srgbClr val="EBEBEB"/>
                </a:solidFill>
                <a:latin typeface="Calibri"/>
                <a:cs typeface="Calibri"/>
              </a:rPr>
              <a:t>ΤΥΠΟΙ ΜΟΝΤΕΛΩΝ VOD</a:t>
            </a:r>
            <a:endParaRPr lang="el-GR"/>
          </a:p>
        </p:txBody>
      </p:sp>
      <p:sp>
        <p:nvSpPr>
          <p:cNvPr id="18"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9" name="Freeform: Shape 23">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21" name="Rectangle 25">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Θέση περιεχομένου 2">
            <a:extLst>
              <a:ext uri="{FF2B5EF4-FFF2-40B4-BE49-F238E27FC236}">
                <a16:creationId xmlns:a16="http://schemas.microsoft.com/office/drawing/2014/main" id="{2D25F562-05F6-A608-C2A2-A5FC4AA5F2C8}"/>
              </a:ext>
            </a:extLst>
          </p:cNvPr>
          <p:cNvSpPr>
            <a:spLocks noGrp="1"/>
          </p:cNvSpPr>
          <p:nvPr>
            <p:ph idx="1"/>
          </p:nvPr>
        </p:nvSpPr>
        <p:spPr>
          <a:xfrm>
            <a:off x="643855" y="3072385"/>
            <a:ext cx="3108057" cy="2947415"/>
          </a:xfrm>
        </p:spPr>
        <p:txBody>
          <a:bodyPr vert="horz" lIns="91440" tIns="45720" rIns="91440" bIns="45720" rtlCol="0" anchor="t">
            <a:normAutofit/>
          </a:bodyPr>
          <a:lstStyle/>
          <a:p>
            <a:pPr>
              <a:buFont typeface="Arial" charset="2"/>
              <a:buChar char="•"/>
            </a:pPr>
            <a:endParaRPr lang="el-GR" sz="1400">
              <a:solidFill>
                <a:srgbClr val="FFFFFF"/>
              </a:solidFill>
            </a:endParaRPr>
          </a:p>
          <a:p>
            <a:pPr>
              <a:buClr>
                <a:srgbClr val="F7F7F7"/>
              </a:buClr>
              <a:buFont typeface="Arial" charset="2"/>
              <a:buChar char="•"/>
            </a:pPr>
            <a:r>
              <a:rPr lang="el-GR" sz="2400">
                <a:solidFill>
                  <a:srgbClr val="FFFFFF"/>
                </a:solidFill>
                <a:latin typeface="Calibri"/>
                <a:cs typeface="Calibri"/>
              </a:rPr>
              <a:t>TVOD</a:t>
            </a:r>
          </a:p>
          <a:p>
            <a:pPr>
              <a:buClr>
                <a:srgbClr val="8AD0D6"/>
              </a:buClr>
              <a:buFont typeface="Arial" charset="2"/>
              <a:buChar char="•"/>
            </a:pPr>
            <a:r>
              <a:rPr lang="el-GR" sz="2400">
                <a:solidFill>
                  <a:srgbClr val="FFFFFF"/>
                </a:solidFill>
                <a:latin typeface="Calibri"/>
                <a:cs typeface="Calibri"/>
              </a:rPr>
              <a:t>SVOD</a:t>
            </a:r>
          </a:p>
          <a:p>
            <a:pPr>
              <a:buClr>
                <a:srgbClr val="8AD0D6"/>
              </a:buClr>
              <a:buFont typeface="Arial" charset="2"/>
              <a:buChar char="•"/>
            </a:pPr>
            <a:r>
              <a:rPr lang="el-GR" sz="2400">
                <a:solidFill>
                  <a:srgbClr val="FFFFFF"/>
                </a:solidFill>
                <a:latin typeface="Calibri"/>
                <a:cs typeface="Calibri"/>
              </a:rPr>
              <a:t>AVOD</a:t>
            </a:r>
          </a:p>
          <a:p>
            <a:pPr>
              <a:buClr>
                <a:srgbClr val="8AD0D6"/>
              </a:buClr>
              <a:buFont typeface="Arial" charset="2"/>
              <a:buChar char="•"/>
            </a:pPr>
            <a:r>
              <a:rPr lang="el-GR" sz="2400" err="1">
                <a:solidFill>
                  <a:srgbClr val="FFFFFF"/>
                </a:solidFill>
                <a:latin typeface="Calibri"/>
                <a:cs typeface="Calibri"/>
              </a:rPr>
              <a:t>Hybrid</a:t>
            </a:r>
            <a:r>
              <a:rPr lang="el-GR" sz="2400" dirty="0">
                <a:solidFill>
                  <a:srgbClr val="FFFFFF"/>
                </a:solidFill>
                <a:latin typeface="Calibri"/>
                <a:cs typeface="Calibri"/>
              </a:rPr>
              <a:t> </a:t>
            </a:r>
            <a:r>
              <a:rPr lang="el-GR" sz="2400" err="1">
                <a:solidFill>
                  <a:srgbClr val="FFFFFF"/>
                </a:solidFill>
                <a:latin typeface="Calibri"/>
                <a:cs typeface="Calibri"/>
              </a:rPr>
              <a:t>Model</a:t>
            </a:r>
            <a:endParaRPr lang="el-GR" sz="2400">
              <a:solidFill>
                <a:srgbClr val="FFFFFF"/>
              </a:solidFill>
              <a:latin typeface="Calibri"/>
              <a:cs typeface="Calibri"/>
            </a:endParaRPr>
          </a:p>
          <a:p>
            <a:pPr>
              <a:buClr>
                <a:srgbClr val="8AD0D6"/>
              </a:buClr>
              <a:buFont typeface="Arial" charset="2"/>
              <a:buChar char="•"/>
            </a:pPr>
            <a:r>
              <a:rPr lang="el-GR" sz="2400">
                <a:solidFill>
                  <a:srgbClr val="FFFFFF"/>
                </a:solidFill>
                <a:latin typeface="Calibri"/>
                <a:cs typeface="Calibri"/>
              </a:rPr>
              <a:t>LSVOD</a:t>
            </a:r>
          </a:p>
          <a:p>
            <a:pPr>
              <a:buClr>
                <a:srgbClr val="8AD0D6"/>
              </a:buClr>
              <a:buFont typeface="Arial" charset="2"/>
              <a:buChar char="•"/>
            </a:pPr>
            <a:endParaRPr lang="el-GR" sz="1400">
              <a:solidFill>
                <a:srgbClr val="FFFFFF"/>
              </a:solidFill>
            </a:endParaRPr>
          </a:p>
          <a:p>
            <a:pPr marL="0" indent="0">
              <a:buClr>
                <a:srgbClr val="8AD0D6"/>
              </a:buClr>
              <a:buNone/>
            </a:pPr>
            <a:endParaRPr lang="el-GR" sz="1400">
              <a:solidFill>
                <a:srgbClr val="FFFFFF"/>
              </a:solidFill>
            </a:endParaRPr>
          </a:p>
          <a:p>
            <a:pPr>
              <a:buClr>
                <a:srgbClr val="8AD0D6"/>
              </a:buClr>
              <a:buFont typeface="Arial" charset="2"/>
              <a:buChar char="•"/>
            </a:pPr>
            <a:endParaRPr lang="el-GR" sz="1400">
              <a:solidFill>
                <a:srgbClr val="FFFFFF"/>
              </a:solidFill>
            </a:endParaRPr>
          </a:p>
          <a:p>
            <a:pPr>
              <a:buClr>
                <a:srgbClr val="8AD0D6"/>
              </a:buClr>
              <a:buFont typeface="Arial" charset="2"/>
              <a:buChar char="•"/>
            </a:pPr>
            <a:endParaRPr lang="el-GR" sz="1400">
              <a:solidFill>
                <a:srgbClr val="FFFFFF"/>
              </a:solidFill>
            </a:endParaRPr>
          </a:p>
          <a:p>
            <a:pPr>
              <a:buClr>
                <a:srgbClr val="8AD0D6"/>
              </a:buClr>
              <a:buFont typeface="Arial" charset="2"/>
              <a:buChar char="•"/>
            </a:pPr>
            <a:endParaRPr lang="el-GR" sz="1400">
              <a:solidFill>
                <a:srgbClr val="FFFFFF"/>
              </a:solidFill>
            </a:endParaRPr>
          </a:p>
          <a:p>
            <a:pPr>
              <a:buClr>
                <a:srgbClr val="8AD0D6"/>
              </a:buClr>
              <a:buFont typeface="Arial" charset="2"/>
              <a:buChar char="•"/>
            </a:pPr>
            <a:endParaRPr lang="el-GR" sz="1400">
              <a:solidFill>
                <a:srgbClr val="FFFFFF"/>
              </a:solidFill>
            </a:endParaRPr>
          </a:p>
          <a:p>
            <a:pPr>
              <a:buClr>
                <a:srgbClr val="8AD0D6"/>
              </a:buClr>
              <a:buFont typeface="Arial" charset="2"/>
              <a:buChar char="•"/>
            </a:pPr>
            <a:endParaRPr lang="el-GR" sz="1400">
              <a:solidFill>
                <a:srgbClr val="FFFFFF"/>
              </a:solidFill>
            </a:endParaRPr>
          </a:p>
        </p:txBody>
      </p:sp>
      <p:pic>
        <p:nvPicPr>
          <p:cNvPr id="5" name="Εικόνα 4" descr="Video on Demand vs. Live streaming. Which to Choose? | Altamira">
            <a:extLst>
              <a:ext uri="{FF2B5EF4-FFF2-40B4-BE49-F238E27FC236}">
                <a16:creationId xmlns:a16="http://schemas.microsoft.com/office/drawing/2014/main" id="{53FD3A2D-D12F-38DF-219B-98FF5EFB3385}"/>
              </a:ext>
            </a:extLst>
          </p:cNvPr>
          <p:cNvPicPr>
            <a:picLocks noChangeAspect="1"/>
          </p:cNvPicPr>
          <p:nvPr/>
        </p:nvPicPr>
        <p:blipFill>
          <a:blip r:embed="rId2"/>
          <a:stretch>
            <a:fillRect/>
          </a:stretch>
        </p:blipFill>
        <p:spPr>
          <a:xfrm>
            <a:off x="5048451" y="1833764"/>
            <a:ext cx="6495847" cy="3800070"/>
          </a:xfrm>
          <a:prstGeom prst="rect">
            <a:avLst/>
          </a:prstGeom>
          <a:effectLst/>
        </p:spPr>
      </p:pic>
      <p:sp>
        <p:nvSpPr>
          <p:cNvPr id="6" name="TextBox 5">
            <a:extLst>
              <a:ext uri="{FF2B5EF4-FFF2-40B4-BE49-F238E27FC236}">
                <a16:creationId xmlns:a16="http://schemas.microsoft.com/office/drawing/2014/main" id="{F2E8CB9F-DE24-82FF-D870-17D2E6B00263}"/>
              </a:ext>
            </a:extLst>
          </p:cNvPr>
          <p:cNvSpPr txBox="1"/>
          <p:nvPr/>
        </p:nvSpPr>
        <p:spPr>
          <a:xfrm>
            <a:off x="10618519" y="484909"/>
            <a:ext cx="32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solidFill>
                  <a:schemeClr val="bg1"/>
                </a:solidFill>
              </a:rPr>
              <a:t>7</a:t>
            </a:r>
            <a:endParaRPr lang="el-GR" dirty="0"/>
          </a:p>
        </p:txBody>
      </p:sp>
    </p:spTree>
    <p:extLst>
      <p:ext uri="{BB962C8B-B14F-4D97-AF65-F5344CB8AC3E}">
        <p14:creationId xmlns:p14="http://schemas.microsoft.com/office/powerpoint/2010/main" val="3923288876"/>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CAA6412-7F73-C7F7-426F-C193DE841002}"/>
              </a:ext>
            </a:extLst>
          </p:cNvPr>
          <p:cNvSpPr>
            <a:spLocks noGrp="1"/>
          </p:cNvSpPr>
          <p:nvPr>
            <p:ph type="title"/>
          </p:nvPr>
        </p:nvSpPr>
        <p:spPr>
          <a:xfrm>
            <a:off x="648930" y="629266"/>
            <a:ext cx="9252154" cy="1223983"/>
          </a:xfrm>
        </p:spPr>
        <p:txBody>
          <a:bodyPr>
            <a:normAutofit/>
          </a:bodyPr>
          <a:lstStyle/>
          <a:p>
            <a:r>
              <a:rPr lang="el-GR" sz="3900"/>
              <a:t> </a:t>
            </a:r>
            <a:r>
              <a:rPr lang="el-GR" sz="3900" err="1">
                <a:latin typeface="Calibri"/>
                <a:cs typeface="Calibri"/>
              </a:rPr>
              <a:t>Transactional</a:t>
            </a:r>
            <a:r>
              <a:rPr lang="el-GR" sz="3900">
                <a:latin typeface="Calibri"/>
                <a:cs typeface="Calibri"/>
              </a:rPr>
              <a:t> </a:t>
            </a:r>
            <a:r>
              <a:rPr lang="el-GR" sz="3900" err="1">
                <a:latin typeface="Calibri"/>
                <a:cs typeface="Calibri"/>
              </a:rPr>
              <a:t>Video</a:t>
            </a:r>
            <a:r>
              <a:rPr lang="el-GR" sz="3900">
                <a:latin typeface="Calibri"/>
                <a:cs typeface="Calibri"/>
              </a:rPr>
              <a:t>-on-</a:t>
            </a:r>
            <a:r>
              <a:rPr lang="el-GR" sz="3900" err="1">
                <a:latin typeface="Calibri"/>
                <a:cs typeface="Calibri"/>
              </a:rPr>
              <a:t>Demand</a:t>
            </a:r>
            <a:r>
              <a:rPr lang="el-GR" sz="3900">
                <a:latin typeface="Calibri"/>
                <a:cs typeface="Calibri"/>
              </a:rPr>
              <a:t>  (TVOD)</a:t>
            </a:r>
          </a:p>
        </p:txBody>
      </p:sp>
      <p:sp>
        <p:nvSpPr>
          <p:cNvPr id="3" name="Θέση περιεχομένου 2">
            <a:extLst>
              <a:ext uri="{FF2B5EF4-FFF2-40B4-BE49-F238E27FC236}">
                <a16:creationId xmlns:a16="http://schemas.microsoft.com/office/drawing/2014/main" id="{E508EB28-5B54-C5F2-E773-B1333F322FF3}"/>
              </a:ext>
            </a:extLst>
          </p:cNvPr>
          <p:cNvSpPr>
            <a:spLocks noGrp="1"/>
          </p:cNvSpPr>
          <p:nvPr>
            <p:ph idx="1"/>
          </p:nvPr>
        </p:nvSpPr>
        <p:spPr>
          <a:xfrm>
            <a:off x="1103311" y="2052214"/>
            <a:ext cx="4338409" cy="4196185"/>
          </a:xfrm>
        </p:spPr>
        <p:txBody>
          <a:bodyPr vert="horz" lIns="91440" tIns="45720" rIns="91440" bIns="45720" rtlCol="0" anchor="t">
            <a:normAutofit/>
          </a:bodyPr>
          <a:lstStyle/>
          <a:p>
            <a:pPr marL="0" indent="0">
              <a:lnSpc>
                <a:spcPct val="90000"/>
              </a:lnSpc>
              <a:buNone/>
            </a:pPr>
            <a:r>
              <a:rPr lang="el-GR" sz="1700" dirty="0">
                <a:latin typeface="Calibri"/>
                <a:cs typeface="Calibri"/>
              </a:rPr>
              <a:t>Πρόκειται για μία κατηγορία των VOD όπου</a:t>
            </a:r>
          </a:p>
          <a:p>
            <a:pPr>
              <a:lnSpc>
                <a:spcPct val="90000"/>
              </a:lnSpc>
              <a:buClr>
                <a:srgbClr val="8AD0D6"/>
              </a:buClr>
              <a:buFont typeface="Arial" charset="2"/>
              <a:buChar char="•"/>
            </a:pPr>
            <a:r>
              <a:rPr lang="el-GR" sz="1700" dirty="0">
                <a:latin typeface="Calibri"/>
                <a:cs typeface="Calibri"/>
              </a:rPr>
              <a:t>Ο χρήστης έχει την δυνατότητα να νοικιάζει ή να αγοράζει ταινίες της αρεσκείας του (ενοικίαση ταινιών από </a:t>
            </a:r>
            <a:r>
              <a:rPr lang="el-GR" sz="1700" dirty="0" err="1">
                <a:latin typeface="Calibri"/>
                <a:cs typeface="Calibri"/>
              </a:rPr>
              <a:t>youtube</a:t>
            </a:r>
            <a:r>
              <a:rPr lang="el-GR" sz="1700" dirty="0">
                <a:latin typeface="Calibri"/>
                <a:cs typeface="Calibri"/>
              </a:rPr>
              <a:t>, </a:t>
            </a:r>
            <a:r>
              <a:rPr lang="el-GR" sz="1700" dirty="0" err="1">
                <a:latin typeface="Calibri"/>
                <a:cs typeface="Calibri"/>
              </a:rPr>
              <a:t>cosmote-tv</a:t>
            </a:r>
            <a:r>
              <a:rPr lang="el-GR" sz="1700" dirty="0">
                <a:latin typeface="Calibri"/>
                <a:cs typeface="Calibri"/>
              </a:rPr>
              <a:t> )</a:t>
            </a:r>
            <a:endParaRPr lang="el-GR" sz="1700" dirty="0">
              <a:latin typeface="Calibri"/>
              <a:ea typeface="Calibri"/>
              <a:cs typeface="Calibri"/>
            </a:endParaRPr>
          </a:p>
          <a:p>
            <a:pPr marL="0" indent="0">
              <a:lnSpc>
                <a:spcPct val="90000"/>
              </a:lnSpc>
              <a:buNone/>
            </a:pPr>
            <a:r>
              <a:rPr lang="el-GR" sz="1700" dirty="0">
                <a:latin typeface="Calibri"/>
                <a:cs typeface="Calibri"/>
              </a:rPr>
              <a:t>Η ενοικίαση αυτή μπορεί να είναι</a:t>
            </a:r>
            <a:endParaRPr lang="el-GR" sz="1700" dirty="0">
              <a:latin typeface="Calibri"/>
              <a:ea typeface="Calibri"/>
              <a:cs typeface="Calibri"/>
            </a:endParaRPr>
          </a:p>
          <a:p>
            <a:pPr>
              <a:lnSpc>
                <a:spcPct val="90000"/>
              </a:lnSpc>
              <a:buFont typeface="Arial" charset="2"/>
              <a:buChar char="•"/>
            </a:pPr>
            <a:r>
              <a:rPr lang="el-GR" sz="1700" dirty="0">
                <a:latin typeface="Calibri"/>
                <a:cs typeface="Calibri"/>
              </a:rPr>
              <a:t> Εφόρου ζωής (</a:t>
            </a:r>
            <a:r>
              <a:rPr lang="el-GR" sz="1700" dirty="0" err="1">
                <a:latin typeface="Calibri"/>
                <a:cs typeface="Calibri"/>
              </a:rPr>
              <a:t>one-time</a:t>
            </a:r>
            <a:r>
              <a:rPr lang="el-GR" sz="1700" dirty="0">
                <a:latin typeface="Calibri"/>
                <a:cs typeface="Calibri"/>
              </a:rPr>
              <a:t> </a:t>
            </a:r>
            <a:r>
              <a:rPr lang="el-GR" sz="1700" dirty="0" err="1">
                <a:latin typeface="Calibri"/>
                <a:cs typeface="Calibri"/>
              </a:rPr>
              <a:t>transactions</a:t>
            </a:r>
            <a:r>
              <a:rPr lang="el-GR" sz="1700" dirty="0">
                <a:latin typeface="Calibri"/>
                <a:cs typeface="Calibri"/>
              </a:rPr>
              <a:t>) </a:t>
            </a:r>
            <a:endParaRPr lang="el-GR" sz="1700" dirty="0">
              <a:latin typeface="Calibri"/>
              <a:ea typeface="Calibri"/>
              <a:cs typeface="Calibri"/>
            </a:endParaRPr>
          </a:p>
          <a:p>
            <a:pPr>
              <a:lnSpc>
                <a:spcPct val="90000"/>
              </a:lnSpc>
              <a:buClr>
                <a:srgbClr val="8AD0D6"/>
              </a:buClr>
              <a:buFont typeface="Arial" charset="2"/>
              <a:buChar char="•"/>
            </a:pPr>
            <a:r>
              <a:rPr lang="el-GR" sz="1700" dirty="0">
                <a:latin typeface="Calibri"/>
                <a:cs typeface="Calibri"/>
              </a:rPr>
              <a:t>Για κάποιο συγκεκριμένο χρονικό διάστημα που ορίζει η εκάστοτε πλατφόρμα</a:t>
            </a:r>
            <a:endParaRPr lang="el-GR" sz="1700" dirty="0">
              <a:latin typeface="Calibri"/>
              <a:ea typeface="Calibri"/>
              <a:cs typeface="Calibri"/>
            </a:endParaRPr>
          </a:p>
          <a:p>
            <a:pPr marL="0" indent="0">
              <a:lnSpc>
                <a:spcPct val="90000"/>
              </a:lnSpc>
              <a:buClr>
                <a:srgbClr val="8AD0D6"/>
              </a:buClr>
              <a:buNone/>
            </a:pPr>
            <a:r>
              <a:rPr lang="el-GR" sz="1700" dirty="0">
                <a:latin typeface="Calibri"/>
                <a:cs typeface="Calibri"/>
              </a:rPr>
              <a:t>Μειονέκτημα</a:t>
            </a:r>
          </a:p>
          <a:p>
            <a:pPr>
              <a:lnSpc>
                <a:spcPct val="90000"/>
              </a:lnSpc>
              <a:buClr>
                <a:srgbClr val="8AD0D6"/>
              </a:buClr>
              <a:buFont typeface="Arial" charset="2"/>
              <a:buChar char="•"/>
            </a:pPr>
            <a:r>
              <a:rPr lang="el-GR" sz="1700" dirty="0">
                <a:latin typeface="Calibri"/>
                <a:cs typeface="Calibri"/>
              </a:rPr>
              <a:t>Υπάρχει υψηλότερη χρέωση ανά αγορά</a:t>
            </a:r>
            <a:endParaRPr lang="el-GR" sz="1700" dirty="0">
              <a:latin typeface="Calibri"/>
              <a:ea typeface="Calibri"/>
              <a:cs typeface="Calibri"/>
            </a:endParaRPr>
          </a:p>
          <a:p>
            <a:pPr marL="0" indent="0">
              <a:lnSpc>
                <a:spcPct val="90000"/>
              </a:lnSpc>
              <a:buClr>
                <a:srgbClr val="8AD0D6"/>
              </a:buClr>
              <a:buNone/>
            </a:pPr>
            <a:endParaRPr lang="el-GR" sz="1700"/>
          </a:p>
          <a:p>
            <a:pPr marL="0" indent="0">
              <a:lnSpc>
                <a:spcPct val="90000"/>
              </a:lnSpc>
              <a:buClr>
                <a:srgbClr val="8AD0D6"/>
              </a:buClr>
              <a:buNone/>
            </a:pPr>
            <a:endParaRPr lang="el-GR" sz="1700"/>
          </a:p>
        </p:txBody>
      </p:sp>
      <p:pic>
        <p:nvPicPr>
          <p:cNvPr id="6" name="Εικόνα 5" descr="Εικόνα που περιέχει κείμενο, στιγμιότυπο οθόνης&#10;&#10;Περιγραφή που δημιουργήθηκε αυτόματα">
            <a:extLst>
              <a:ext uri="{FF2B5EF4-FFF2-40B4-BE49-F238E27FC236}">
                <a16:creationId xmlns:a16="http://schemas.microsoft.com/office/drawing/2014/main" id="{3232C52B-8867-B6C8-7170-AC5F67FD6FF0}"/>
              </a:ext>
            </a:extLst>
          </p:cNvPr>
          <p:cNvPicPr>
            <a:picLocks noChangeAspect="1"/>
          </p:cNvPicPr>
          <p:nvPr/>
        </p:nvPicPr>
        <p:blipFill rotWithShape="1">
          <a:blip r:embed="rId3"/>
          <a:stretch/>
        </p:blipFill>
        <p:spPr>
          <a:xfrm>
            <a:off x="6091916" y="2617035"/>
            <a:ext cx="5451627" cy="3066540"/>
          </a:xfrm>
          <a:prstGeom prst="rect">
            <a:avLst/>
          </a:prstGeom>
          <a:effectLst>
            <a:outerShdw blurRad="50800" dist="38100" dir="5400000" algn="t" rotWithShape="0">
              <a:prstClr val="black">
                <a:alpha val="43000"/>
              </a:prstClr>
            </a:outerShdw>
          </a:effectLst>
        </p:spPr>
      </p:pic>
      <p:sp>
        <p:nvSpPr>
          <p:cNvPr id="5" name="TextBox 4">
            <a:extLst>
              <a:ext uri="{FF2B5EF4-FFF2-40B4-BE49-F238E27FC236}">
                <a16:creationId xmlns:a16="http://schemas.microsoft.com/office/drawing/2014/main" id="{77BA8831-5166-CB62-8A5D-3D61D0900465}"/>
              </a:ext>
            </a:extLst>
          </p:cNvPr>
          <p:cNvSpPr txBox="1"/>
          <p:nvPr/>
        </p:nvSpPr>
        <p:spPr>
          <a:xfrm>
            <a:off x="10618519" y="484909"/>
            <a:ext cx="32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8</a:t>
            </a:r>
          </a:p>
        </p:txBody>
      </p:sp>
    </p:spTree>
    <p:extLst>
      <p:ext uri="{BB962C8B-B14F-4D97-AF65-F5344CB8AC3E}">
        <p14:creationId xmlns:p14="http://schemas.microsoft.com/office/powerpoint/2010/main" val="38557445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C5B962CD-E48F-55C7-01EE-A494660C756E}"/>
              </a:ext>
            </a:extLst>
          </p:cNvPr>
          <p:cNvSpPr>
            <a:spLocks noGrp="1"/>
          </p:cNvSpPr>
          <p:nvPr>
            <p:ph type="title"/>
          </p:nvPr>
        </p:nvSpPr>
        <p:spPr>
          <a:xfrm>
            <a:off x="726234" y="331092"/>
            <a:ext cx="9252154" cy="1223983"/>
          </a:xfrm>
        </p:spPr>
        <p:txBody>
          <a:bodyPr>
            <a:normAutofit/>
          </a:bodyPr>
          <a:lstStyle/>
          <a:p>
            <a:pPr algn="ctr">
              <a:lnSpc>
                <a:spcPct val="90000"/>
              </a:lnSpc>
            </a:pPr>
            <a:r>
              <a:rPr lang="el-GR" sz="3900"/>
              <a:t> </a:t>
            </a:r>
            <a:r>
              <a:rPr lang="el-GR" sz="3900" err="1">
                <a:latin typeface="Calibri"/>
                <a:cs typeface="Calibri"/>
              </a:rPr>
              <a:t>Subscription</a:t>
            </a:r>
            <a:r>
              <a:rPr lang="el-GR" sz="3900">
                <a:latin typeface="Calibri"/>
                <a:cs typeface="Calibri"/>
              </a:rPr>
              <a:t> </a:t>
            </a:r>
            <a:r>
              <a:rPr lang="el-GR" sz="3900" err="1">
                <a:latin typeface="Calibri"/>
                <a:cs typeface="Calibri"/>
              </a:rPr>
              <a:t>Video</a:t>
            </a:r>
            <a:r>
              <a:rPr lang="el-GR" sz="3900">
                <a:latin typeface="Calibri"/>
                <a:cs typeface="Calibri"/>
              </a:rPr>
              <a:t>-On-</a:t>
            </a:r>
            <a:r>
              <a:rPr lang="el-GR" sz="3900" err="1">
                <a:latin typeface="Calibri"/>
                <a:cs typeface="Calibri"/>
              </a:rPr>
              <a:t>Demand</a:t>
            </a:r>
            <a:br>
              <a:rPr lang="en-US" sz="3900">
                <a:latin typeface="Calibri"/>
              </a:rPr>
            </a:br>
            <a:r>
              <a:rPr lang="el-GR" sz="3900">
                <a:latin typeface="Calibri"/>
                <a:cs typeface="Calibri"/>
              </a:rPr>
              <a:t>(SVOD)</a:t>
            </a:r>
            <a:endParaRPr lang="el-GR"/>
          </a:p>
        </p:txBody>
      </p:sp>
      <p:sp>
        <p:nvSpPr>
          <p:cNvPr id="3" name="Θέση περιεχομένου 2">
            <a:extLst>
              <a:ext uri="{FF2B5EF4-FFF2-40B4-BE49-F238E27FC236}">
                <a16:creationId xmlns:a16="http://schemas.microsoft.com/office/drawing/2014/main" id="{DE569AAD-6E53-D334-2069-DA62952D8781}"/>
              </a:ext>
            </a:extLst>
          </p:cNvPr>
          <p:cNvSpPr>
            <a:spLocks noGrp="1"/>
          </p:cNvSpPr>
          <p:nvPr>
            <p:ph idx="1"/>
          </p:nvPr>
        </p:nvSpPr>
        <p:spPr>
          <a:xfrm>
            <a:off x="440702" y="1444823"/>
            <a:ext cx="6204755" cy="4494360"/>
          </a:xfrm>
        </p:spPr>
        <p:txBody>
          <a:bodyPr vert="horz" lIns="91440" tIns="45720" rIns="91440" bIns="45720" rtlCol="0" anchor="t">
            <a:noAutofit/>
          </a:bodyPr>
          <a:lstStyle/>
          <a:p>
            <a:pPr>
              <a:lnSpc>
                <a:spcPct val="90000"/>
              </a:lnSpc>
              <a:buFont typeface="Arial" charset="2"/>
              <a:buChar char="•"/>
            </a:pPr>
            <a:r>
              <a:rPr lang="el-GR" sz="2400" dirty="0">
                <a:latin typeface="Calibri"/>
                <a:cs typeface="Calibri"/>
              </a:rPr>
              <a:t>Σε αυτήν την κατηγορία η δυνατότητα παρακολούθησης σε οτιδήποτε θελήσει ο χρήστης βασίζεται σε συνδρομές (</a:t>
            </a:r>
            <a:r>
              <a:rPr lang="el-GR" sz="2400" dirty="0" err="1">
                <a:latin typeface="Calibri"/>
                <a:cs typeface="Calibri"/>
              </a:rPr>
              <a:t>netflix</a:t>
            </a:r>
            <a:r>
              <a:rPr lang="el-GR" sz="2400" dirty="0">
                <a:latin typeface="Calibri"/>
                <a:cs typeface="Calibri"/>
              </a:rPr>
              <a:t>, </a:t>
            </a:r>
            <a:r>
              <a:rPr lang="el-GR" sz="2400" dirty="0" err="1">
                <a:latin typeface="Calibri"/>
                <a:cs typeface="Calibri"/>
              </a:rPr>
              <a:t>amazon-prime</a:t>
            </a:r>
            <a:r>
              <a:rPr lang="el-GR" sz="2400" dirty="0">
                <a:latin typeface="Calibri"/>
                <a:cs typeface="Calibri"/>
              </a:rPr>
              <a:t>)</a:t>
            </a:r>
            <a:endParaRPr lang="el-GR" dirty="0"/>
          </a:p>
          <a:p>
            <a:pPr marL="0" indent="0">
              <a:lnSpc>
                <a:spcPct val="90000"/>
              </a:lnSpc>
              <a:buClr>
                <a:srgbClr val="8AD0D6"/>
              </a:buClr>
              <a:buNone/>
            </a:pPr>
            <a:r>
              <a:rPr lang="el-GR" sz="2400" dirty="0">
                <a:latin typeface="Calibri"/>
                <a:cs typeface="Calibri"/>
              </a:rPr>
              <a:t>Οι συνδρομές μπορεί να είναι</a:t>
            </a:r>
          </a:p>
          <a:p>
            <a:pPr>
              <a:lnSpc>
                <a:spcPct val="90000"/>
              </a:lnSpc>
              <a:buFont typeface="Arial" charset="2"/>
              <a:buChar char="•"/>
            </a:pPr>
            <a:r>
              <a:rPr lang="el-GR" sz="2400" dirty="0">
                <a:latin typeface="Calibri"/>
                <a:cs typeface="Calibri"/>
              </a:rPr>
              <a:t>Μηνιαίες(συνήθως για 1 ή 3 ή και 6 μήνες ισχύει κάποια συνδρομή)</a:t>
            </a:r>
          </a:p>
          <a:p>
            <a:pPr>
              <a:lnSpc>
                <a:spcPct val="90000"/>
              </a:lnSpc>
              <a:buClr>
                <a:srgbClr val="8AD0D6"/>
              </a:buClr>
              <a:buFont typeface="Arial" charset="2"/>
              <a:buChar char="•"/>
            </a:pPr>
            <a:r>
              <a:rPr lang="el-GR" sz="2400" dirty="0">
                <a:latin typeface="Calibri"/>
                <a:cs typeface="Calibri"/>
              </a:rPr>
              <a:t>Ετήσιες (συνήθως υπάρχει έκπτωση)</a:t>
            </a:r>
          </a:p>
          <a:p>
            <a:pPr marL="0" indent="0">
              <a:lnSpc>
                <a:spcPct val="90000"/>
              </a:lnSpc>
              <a:buClr>
                <a:srgbClr val="8AD0D6"/>
              </a:buClr>
              <a:buNone/>
            </a:pPr>
            <a:r>
              <a:rPr lang="el-GR" sz="2400" dirty="0">
                <a:latin typeface="Calibri"/>
                <a:cs typeface="Calibri"/>
              </a:rPr>
              <a:t>Μειονέκτημα</a:t>
            </a:r>
          </a:p>
          <a:p>
            <a:pPr>
              <a:lnSpc>
                <a:spcPct val="90000"/>
              </a:lnSpc>
              <a:buFont typeface="Arial" charset="2"/>
              <a:buChar char="•"/>
            </a:pPr>
            <a:r>
              <a:rPr lang="el-GR" sz="2400" dirty="0">
                <a:latin typeface="Calibri"/>
                <a:cs typeface="Calibri"/>
              </a:rPr>
              <a:t>Δεν εκπληρώνονται πλήρως οι απαιτήσεις για μερικούς χρήστες έναντι των χρημάτων που προσφέρουν (δεν έχουν όλες οι πλατφόρμες το ίδιο περιεχόμενο)</a:t>
            </a:r>
          </a:p>
          <a:p>
            <a:pPr marL="0" indent="0">
              <a:lnSpc>
                <a:spcPct val="90000"/>
              </a:lnSpc>
              <a:buClr>
                <a:srgbClr val="8AD0D6"/>
              </a:buClr>
              <a:buNone/>
            </a:pPr>
            <a:endParaRPr lang="el-GR" sz="1700">
              <a:latin typeface="Calibri"/>
              <a:cs typeface="Calibri"/>
            </a:endParaRPr>
          </a:p>
        </p:txBody>
      </p:sp>
      <p:pic>
        <p:nvPicPr>
          <p:cNvPr id="4" name="Εικόνα 3" descr="How to get Disney Plus discount in the Philippines | NoypiGeeks">
            <a:extLst>
              <a:ext uri="{FF2B5EF4-FFF2-40B4-BE49-F238E27FC236}">
                <a16:creationId xmlns:a16="http://schemas.microsoft.com/office/drawing/2014/main" id="{4559C701-63BE-8B02-68FA-6C7F2C1D7C3E}"/>
              </a:ext>
            </a:extLst>
          </p:cNvPr>
          <p:cNvPicPr>
            <a:picLocks noChangeAspect="1"/>
          </p:cNvPicPr>
          <p:nvPr/>
        </p:nvPicPr>
        <p:blipFill>
          <a:blip r:embed="rId3"/>
          <a:stretch>
            <a:fillRect/>
          </a:stretch>
        </p:blipFill>
        <p:spPr>
          <a:xfrm>
            <a:off x="6412177" y="2153209"/>
            <a:ext cx="5451627" cy="3066540"/>
          </a:xfrm>
          <a:prstGeom prst="rect">
            <a:avLst/>
          </a:prstGeom>
          <a:effectLst>
            <a:outerShdw blurRad="50800" dist="38100" dir="5400000" algn="t" rotWithShape="0">
              <a:prstClr val="black">
                <a:alpha val="43000"/>
              </a:prstClr>
            </a:outerShdw>
          </a:effectLst>
        </p:spPr>
      </p:pic>
      <p:sp>
        <p:nvSpPr>
          <p:cNvPr id="6" name="TextBox 5">
            <a:extLst>
              <a:ext uri="{FF2B5EF4-FFF2-40B4-BE49-F238E27FC236}">
                <a16:creationId xmlns:a16="http://schemas.microsoft.com/office/drawing/2014/main" id="{14681EA7-6074-6712-5F8A-DC7893A23552}"/>
              </a:ext>
            </a:extLst>
          </p:cNvPr>
          <p:cNvSpPr txBox="1"/>
          <p:nvPr/>
        </p:nvSpPr>
        <p:spPr>
          <a:xfrm>
            <a:off x="10618519" y="484909"/>
            <a:ext cx="32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l-GR" dirty="0"/>
              <a:t>9</a:t>
            </a:r>
          </a:p>
        </p:txBody>
      </p:sp>
    </p:spTree>
    <p:extLst>
      <p:ext uri="{BB962C8B-B14F-4D97-AF65-F5344CB8AC3E}">
        <p14:creationId xmlns:p14="http://schemas.microsoft.com/office/powerpoint/2010/main" val="21216301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Θέμα του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Θέμα του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Application>Microsoft Office PowerPoint</Application>
  <PresentationFormat>Ευρεία οθόνη</PresentationFormat>
  <Slides>34</Slides>
  <Notes>1</Notes>
  <HiddenSlides>0</HiddenSlides>
  <ScaleCrop>false</ScaleCrop>
  <HeadingPairs>
    <vt:vector size="4" baseType="variant">
      <vt:variant>
        <vt:lpstr>Θέμα</vt:lpstr>
      </vt:variant>
      <vt:variant>
        <vt:i4>1</vt:i4>
      </vt:variant>
      <vt:variant>
        <vt:lpstr>Τίτλοι διαφανειών</vt:lpstr>
      </vt:variant>
      <vt:variant>
        <vt:i4>34</vt:i4>
      </vt:variant>
    </vt:vector>
  </HeadingPairs>
  <TitlesOfParts>
    <vt:vector size="35" baseType="lpstr">
      <vt:lpstr>Ion</vt:lpstr>
      <vt:lpstr>    «Βίντεο κατ'απαίτηση (VOD) και Δίκτυα διανομής περιεχομένου (CDN)»</vt:lpstr>
      <vt:lpstr>Video on Demand - Τι είναι;</vt:lpstr>
      <vt:lpstr>Δυνατότητες μέσω του VOD</vt:lpstr>
      <vt:lpstr>Πλεονεκτήματα του VOD </vt:lpstr>
      <vt:lpstr>Ο αριθμός των θεατών vod εκτιμάται ότι θα αυξηθεί σε περίπου 165 εκατομμύρια μέχρι το 2025</vt:lpstr>
      <vt:lpstr>Λειτουργία μίας υπηρεσίας VOD</vt:lpstr>
      <vt:lpstr>ΤΥΠΟΙ ΜΟΝΤΕΛΩΝ VOD</vt:lpstr>
      <vt:lpstr> Transactional Video-on-Demand  (TVOD)</vt:lpstr>
      <vt:lpstr> Subscription Video-On-Demand (SVOD)</vt:lpstr>
      <vt:lpstr>Ad Supported Video-On-Demand (Avod) και Hyprid Model</vt:lpstr>
      <vt:lpstr>Live Streaming Video-On-Demand (LSVOD)</vt:lpstr>
      <vt:lpstr>Video On Demand vs Live Streaming</vt:lpstr>
      <vt:lpstr>Πρωτόκολλα ροής ενός VOD</vt:lpstr>
      <vt:lpstr>Αρχιτεκτονική ενός Video-On-Demand</vt:lpstr>
      <vt:lpstr>Η επιρροή του VOD στην βιομηχανία του κινηματογράφου</vt:lpstr>
      <vt:lpstr>Αλλαγή στο μοντέλο διανομής</vt:lpstr>
      <vt:lpstr>2) Δημιουργία περιεχομένου για πλατφόρμες</vt:lpstr>
      <vt:lpstr>3) Πίεση στα κανονικά στούντιο</vt:lpstr>
      <vt:lpstr>4) Διαθεσιμότητα παγκόσμια (Day One)</vt:lpstr>
      <vt:lpstr>CDN  Tι είναι;</vt:lpstr>
      <vt:lpstr>Πώς λειτουργεί το CDN;</vt:lpstr>
      <vt:lpstr>Παρουσίαση του PowerPoint</vt:lpstr>
      <vt:lpstr>Κόστος για τα CDN </vt:lpstr>
      <vt:lpstr>Oι πιο γνωστοί πάροχοι CDN</vt:lpstr>
      <vt:lpstr>Παρουσίαση του PowerPoint</vt:lpstr>
      <vt:lpstr>Παρουσίαση του PowerPoint</vt:lpstr>
      <vt:lpstr>Τεχνολογίες πίσω από ένα CDN</vt:lpstr>
      <vt:lpstr>CDN και Cοnsistent hashing</vt:lpstr>
      <vt:lpstr>Πώς λειτουργεί ο αλγόριθμος του consistent hashing;</vt:lpstr>
      <vt:lpstr>Οφέλη της χρήσης των CDNs</vt:lpstr>
      <vt:lpstr>Η προσφορά των CDNs στις κινητές συσκευές </vt:lpstr>
      <vt:lpstr>CDNs και ασφάλεια δεδομένων</vt:lpstr>
      <vt:lpstr>Τα CDNs απέναντι σε προκλήσεις </vt:lpstr>
      <vt:lpstr>Παρουσίαση του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Παρουσίαση του PowerPoint</dc:title>
  <dc:creator/>
  <cp:revision>1449</cp:revision>
  <dcterms:created xsi:type="dcterms:W3CDTF">2024-02-28T16:29:22Z</dcterms:created>
  <dcterms:modified xsi:type="dcterms:W3CDTF">2024-04-21T13:42:30Z</dcterms:modified>
</cp:coreProperties>
</file>

<file path=docProps/thumbnail.jpeg>
</file>